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CCCC"/>
    <a:srgbClr val="1A8CB2"/>
    <a:srgbClr val="4B569E"/>
    <a:srgbClr val="1530B4"/>
    <a:srgbClr val="1B8CB2"/>
    <a:srgbClr val="147FAE"/>
    <a:srgbClr val="269FB8"/>
    <a:srgbClr val="2899B6"/>
    <a:srgbClr val="188CB3"/>
    <a:srgbClr val="00C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3"/>
  </p:normalViewPr>
  <p:slideViewPr>
    <p:cSldViewPr snapToGrid="0" snapToObjects="1">
      <p:cViewPr>
        <p:scale>
          <a:sx n="150" d="100"/>
          <a:sy n="150" d="100"/>
        </p:scale>
        <p:origin x="20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B6674-EB27-994C-A905-1D122DBD1C2E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8733B-3D0B-6E4E-AE60-031C1700E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1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6C463-00B8-3253-FE41-25ACD386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66CBC-4AAC-993A-BBB3-BF2E3CA1C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C55A6-B3A4-3D57-F9FD-A7E0D7AA2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4EE2D-1217-C0AA-954F-B13E60BFD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8733B-3D0B-6E4E-AE60-031C1700E8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00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9C25B-2605-052E-E4B2-25DA06B68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F757E-1679-C994-567E-E114143E1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E11A4-BB10-3DEC-8300-D9E6640CE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02D3C-04DF-819D-6722-95C162912E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8733B-3D0B-6E4E-AE60-031C1700E8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9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E9987-04B8-AE4A-0104-C68E4AF4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A7B6D-7533-BB61-3835-7717A6674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8563C-48E2-3C97-A12D-D048FF029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08CD-5882-06AE-D76E-20F7509A3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8733B-3D0B-6E4E-AE60-031C1700E8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18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1000-DEB6-0F7D-D551-93F24BAE1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03B6C-1661-4D3A-87A4-153DA695A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B3589D-3035-D7DE-0C53-4814E56B2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AADF9-74FD-8F3B-1E3D-3E8202A10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8733B-3D0B-6E4E-AE60-031C1700E8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42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453E6-6361-2BE5-9743-9909F3331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CD951-69E1-5592-B0F6-CC2E0CDA6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02750D-B1A6-8BE9-75A6-1F91664CB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CB20-2D55-787B-A63D-23E915D469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8733B-3D0B-6E4E-AE60-031C1700E8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2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7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5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1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6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8EF0B-12BF-FB45-8F30-C3AAC4427A0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4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E6806-4A2D-84A3-F4AE-E6F9E5A03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313BBC6F-A13B-445F-8E7F-C554B07804B4}"/>
              </a:ext>
            </a:extLst>
          </p:cNvPr>
          <p:cNvSpPr/>
          <p:nvPr/>
        </p:nvSpPr>
        <p:spPr>
          <a:xfrm>
            <a:off x="2346183" y="2504"/>
            <a:ext cx="6797545" cy="1647013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2" name="Picture 1" descr="iStock-905434454.jpg">
            <a:extLst>
              <a:ext uri="{FF2B5EF4-FFF2-40B4-BE49-F238E27FC236}">
                <a16:creationId xmlns:a16="http://schemas.microsoft.com/office/drawing/2014/main" id="{7A175FD0-0873-045E-FB2E-CA2B957599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t="-168" r="51392" b="210"/>
          <a:stretch/>
        </p:blipFill>
        <p:spPr>
          <a:xfrm>
            <a:off x="-649" y="-15998"/>
            <a:ext cx="2346832" cy="687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F51D3B-F08A-6980-9EA3-8639C3B04BF9}"/>
              </a:ext>
            </a:extLst>
          </p:cNvPr>
          <p:cNvSpPr/>
          <p:nvPr/>
        </p:nvSpPr>
        <p:spPr>
          <a:xfrm>
            <a:off x="0" y="3206780"/>
            <a:ext cx="2355709" cy="36589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7B42D-4848-8511-5A1B-DD3367F63D53}"/>
              </a:ext>
            </a:extLst>
          </p:cNvPr>
          <p:cNvSpPr txBox="1"/>
          <p:nvPr/>
        </p:nvSpPr>
        <p:spPr>
          <a:xfrm>
            <a:off x="-218697" y="4711788"/>
            <a:ext cx="279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[Name]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351934-622B-2242-EDC8-4230F5F9FE37}"/>
              </a:ext>
            </a:extLst>
          </p:cNvPr>
          <p:cNvSpPr txBox="1"/>
          <p:nvPr/>
        </p:nvSpPr>
        <p:spPr>
          <a:xfrm>
            <a:off x="387716" y="498350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[Age], [Gender]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A6CA7-D685-0260-A913-CB778485170A}"/>
              </a:ext>
            </a:extLst>
          </p:cNvPr>
          <p:cNvSpPr txBox="1"/>
          <p:nvPr/>
        </p:nvSpPr>
        <p:spPr>
          <a:xfrm>
            <a:off x="411009" y="5446301"/>
            <a:ext cx="1538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</a:rPr>
              <a:t>Asylum Seeker / Refugee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BC0D3A-9643-6B5B-9EEA-BDF7E51A598C}"/>
              </a:ext>
            </a:extLst>
          </p:cNvPr>
          <p:cNvCxnSpPr/>
          <p:nvPr/>
        </p:nvCxnSpPr>
        <p:spPr>
          <a:xfrm>
            <a:off x="809918" y="5337869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BC70D6-EE5C-CABA-91FA-A806E814E126}"/>
              </a:ext>
            </a:extLst>
          </p:cNvPr>
          <p:cNvSpPr txBox="1"/>
          <p:nvPr/>
        </p:nvSpPr>
        <p:spPr>
          <a:xfrm>
            <a:off x="252657" y="5855753"/>
            <a:ext cx="92011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 xx</a:t>
            </a:r>
          </a:p>
          <a:p>
            <a:pPr>
              <a:lnSpc>
                <a:spcPct val="11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mr-IN" sz="1000" baseline="30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5BDD41-8841-27A0-57FB-C8B319DD5F93}"/>
              </a:ext>
            </a:extLst>
          </p:cNvPr>
          <p:cNvSpPr txBox="1"/>
          <p:nvPr/>
        </p:nvSpPr>
        <p:spPr>
          <a:xfrm>
            <a:off x="1268379" y="5855753"/>
            <a:ext cx="1010150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Dependents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xx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3060CE-0691-973E-AA55-078679A8E771}"/>
              </a:ext>
            </a:extLst>
          </p:cNvPr>
          <p:cNvSpPr txBox="1"/>
          <p:nvPr/>
        </p:nvSpPr>
        <p:spPr>
          <a:xfrm>
            <a:off x="-1076240" y="104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2C51B-B43A-622E-8DD6-3F0FC19A69AB}"/>
              </a:ext>
            </a:extLst>
          </p:cNvPr>
          <p:cNvSpPr txBox="1"/>
          <p:nvPr/>
        </p:nvSpPr>
        <p:spPr>
          <a:xfrm>
            <a:off x="2974381" y="3084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B49FD-162B-EBDF-6500-8DB5BC5364FD}"/>
              </a:ext>
            </a:extLst>
          </p:cNvPr>
          <p:cNvSpPr txBox="1"/>
          <p:nvPr/>
        </p:nvSpPr>
        <p:spPr>
          <a:xfrm>
            <a:off x="4202724" y="604101"/>
            <a:ext cx="4650227" cy="23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6F9CAF-BF50-923F-A822-19458547AE7E}"/>
              </a:ext>
            </a:extLst>
          </p:cNvPr>
          <p:cNvSpPr txBox="1"/>
          <p:nvPr/>
        </p:nvSpPr>
        <p:spPr>
          <a:xfrm>
            <a:off x="2543745" y="575004"/>
            <a:ext cx="1243917" cy="79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945AD5-4973-2903-02B6-C8BA737C4CFD}"/>
              </a:ext>
            </a:extLst>
          </p:cNvPr>
          <p:cNvCxnSpPr>
            <a:cxnSpLocks/>
          </p:cNvCxnSpPr>
          <p:nvPr/>
        </p:nvCxnSpPr>
        <p:spPr>
          <a:xfrm>
            <a:off x="3963527" y="88900"/>
            <a:ext cx="0" cy="1560617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io-icon.png">
            <a:extLst>
              <a:ext uri="{FF2B5EF4-FFF2-40B4-BE49-F238E27FC236}">
                <a16:creationId xmlns:a16="http://schemas.microsoft.com/office/drawing/2014/main" id="{BBBDEF73-B951-5C37-6E4A-4DF9E3259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57" y="311843"/>
            <a:ext cx="223533" cy="223533"/>
          </a:xfrm>
          <a:prstGeom prst="rect">
            <a:avLst/>
          </a:prstGeom>
        </p:spPr>
      </p:pic>
      <p:pic>
        <p:nvPicPr>
          <p:cNvPr id="21" name="Picture 20" descr="personality-icon.png">
            <a:extLst>
              <a:ext uri="{FF2B5EF4-FFF2-40B4-BE49-F238E27FC236}">
                <a16:creationId xmlns:a16="http://schemas.microsoft.com/office/drawing/2014/main" id="{39A3A04A-75E8-8A14-F385-ECDFE5AAD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39" y="298807"/>
            <a:ext cx="240427" cy="2404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9FBB98-4D4E-ACBC-E13C-CC5E38FF8E99}"/>
              </a:ext>
            </a:extLst>
          </p:cNvPr>
          <p:cNvSpPr txBox="1"/>
          <p:nvPr/>
        </p:nvSpPr>
        <p:spPr>
          <a:xfrm>
            <a:off x="2974381" y="19739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8B1D4-2081-20B9-1928-3774B74DC1F9}"/>
              </a:ext>
            </a:extLst>
          </p:cNvPr>
          <p:cNvCxnSpPr>
            <a:cxnSpLocks/>
          </p:cNvCxnSpPr>
          <p:nvPr/>
        </p:nvCxnSpPr>
        <p:spPr>
          <a:xfrm flipH="1">
            <a:off x="2278528" y="3095950"/>
            <a:ext cx="6865200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BC929C-BDE5-0721-9240-E672A8DFF883}"/>
              </a:ext>
            </a:extLst>
          </p:cNvPr>
          <p:cNvCxnSpPr/>
          <p:nvPr/>
        </p:nvCxnSpPr>
        <p:spPr>
          <a:xfrm>
            <a:off x="4120256" y="2381676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D75ED11-991F-317A-F4BC-1335A7AAFC56}"/>
              </a:ext>
            </a:extLst>
          </p:cNvPr>
          <p:cNvCxnSpPr/>
          <p:nvPr/>
        </p:nvCxnSpPr>
        <p:spPr>
          <a:xfrm>
            <a:off x="4120256" y="2381676"/>
            <a:ext cx="615521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47B2400-BC1F-69C8-7982-794DDC583014}"/>
              </a:ext>
            </a:extLst>
          </p:cNvPr>
          <p:cNvCxnSpPr/>
          <p:nvPr/>
        </p:nvCxnSpPr>
        <p:spPr>
          <a:xfrm>
            <a:off x="4120256" y="2737222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146565-AB9D-86BE-9EE8-38CEE88F45CF}"/>
              </a:ext>
            </a:extLst>
          </p:cNvPr>
          <p:cNvCxnSpPr/>
          <p:nvPr/>
        </p:nvCxnSpPr>
        <p:spPr>
          <a:xfrm>
            <a:off x="4122091" y="2741547"/>
            <a:ext cx="376323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9B18FE67-87E2-89D3-6E39-A7AF4AED3BA2}"/>
              </a:ext>
            </a:extLst>
          </p:cNvPr>
          <p:cNvSpPr/>
          <p:nvPr/>
        </p:nvSpPr>
        <p:spPr>
          <a:xfrm>
            <a:off x="4654433" y="2336846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714FED5-6B7E-4D72-5E44-AA8483C36933}"/>
              </a:ext>
            </a:extLst>
          </p:cNvPr>
          <p:cNvSpPr/>
          <p:nvPr/>
        </p:nvSpPr>
        <p:spPr>
          <a:xfrm>
            <a:off x="4433605" y="269163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02C053A-E0F7-BD67-FE40-EA8ACE635DF7}"/>
              </a:ext>
            </a:extLst>
          </p:cNvPr>
          <p:cNvCxnSpPr/>
          <p:nvPr/>
        </p:nvCxnSpPr>
        <p:spPr>
          <a:xfrm>
            <a:off x="7409837" y="2379773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2DFF46C-0BA5-05AB-6C4B-D15404056B71}"/>
              </a:ext>
            </a:extLst>
          </p:cNvPr>
          <p:cNvCxnSpPr/>
          <p:nvPr/>
        </p:nvCxnSpPr>
        <p:spPr>
          <a:xfrm>
            <a:off x="7409837" y="2379773"/>
            <a:ext cx="287565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1B2D88E-C172-9074-6382-9E72B15CF05B}"/>
              </a:ext>
            </a:extLst>
          </p:cNvPr>
          <p:cNvCxnSpPr/>
          <p:nvPr/>
        </p:nvCxnSpPr>
        <p:spPr>
          <a:xfrm>
            <a:off x="7409837" y="2731976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E02F97-2924-CC90-AA58-0DC77F34E8F9}"/>
              </a:ext>
            </a:extLst>
          </p:cNvPr>
          <p:cNvCxnSpPr/>
          <p:nvPr/>
        </p:nvCxnSpPr>
        <p:spPr>
          <a:xfrm>
            <a:off x="7409837" y="2731976"/>
            <a:ext cx="704851" cy="5492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70B8E01D-3631-3685-59B6-CC8F4E95F979}"/>
              </a:ext>
            </a:extLst>
          </p:cNvPr>
          <p:cNvSpPr/>
          <p:nvPr/>
        </p:nvSpPr>
        <p:spPr>
          <a:xfrm>
            <a:off x="7634428" y="232921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A0FC55E-1F17-4A79-B261-745D214BB7A5}"/>
              </a:ext>
            </a:extLst>
          </p:cNvPr>
          <p:cNvSpPr/>
          <p:nvPr/>
        </p:nvSpPr>
        <p:spPr>
          <a:xfrm>
            <a:off x="8065322" y="2687177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4C4BDE-641B-85D9-1221-9A3E1A97CFE3}"/>
              </a:ext>
            </a:extLst>
          </p:cNvPr>
          <p:cNvSpPr txBox="1"/>
          <p:nvPr/>
        </p:nvSpPr>
        <p:spPr>
          <a:xfrm>
            <a:off x="2678729" y="2232520"/>
            <a:ext cx="136800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LEGAL STATUS &amp; WORK RIGHTS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15F400-7D9A-34BF-E5D5-E202042F9A32}"/>
              </a:ext>
            </a:extLst>
          </p:cNvPr>
          <p:cNvSpPr txBox="1"/>
          <p:nvPr/>
        </p:nvSpPr>
        <p:spPr>
          <a:xfrm>
            <a:off x="2683265" y="2596144"/>
            <a:ext cx="1368000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EDUCATION &amp; CAREER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A9393F7-A227-6703-C01B-CA257591EFAE}"/>
              </a:ext>
            </a:extLst>
          </p:cNvPr>
          <p:cNvSpPr txBox="1"/>
          <p:nvPr/>
        </p:nvSpPr>
        <p:spPr>
          <a:xfrm>
            <a:off x="5959874" y="2232520"/>
            <a:ext cx="1368000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FAMILY WELLBEING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85DDD1B-FC3B-6CC2-68D1-546C27AD0BC2}"/>
              </a:ext>
            </a:extLst>
          </p:cNvPr>
          <p:cNvSpPr txBox="1"/>
          <p:nvPr/>
        </p:nvSpPr>
        <p:spPr>
          <a:xfrm>
            <a:off x="5964346" y="2586047"/>
            <a:ext cx="136800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COMMUNITY INTEGRATION</a:t>
            </a:r>
          </a:p>
        </p:txBody>
      </p:sp>
      <p:pic>
        <p:nvPicPr>
          <p:cNvPr id="74" name="Picture 73" descr="motivations-icon.png">
            <a:extLst>
              <a:ext uri="{FF2B5EF4-FFF2-40B4-BE49-F238E27FC236}">
                <a16:creationId xmlns:a16="http://schemas.microsoft.com/office/drawing/2014/main" id="{2CD37534-9423-5DFC-C1C6-88A1B18C0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58" y="1952555"/>
            <a:ext cx="158808" cy="23083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67C27A3-3C3C-C0F1-8271-C343B30F25D8}"/>
              </a:ext>
            </a:extLst>
          </p:cNvPr>
          <p:cNvSpPr txBox="1"/>
          <p:nvPr/>
        </p:nvSpPr>
        <p:spPr>
          <a:xfrm>
            <a:off x="2585386" y="3646312"/>
            <a:ext cx="294893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C7C4768-F98E-F2A0-4F97-C8FBFA23AE4B}"/>
              </a:ext>
            </a:extLst>
          </p:cNvPr>
          <p:cNvSpPr txBox="1"/>
          <p:nvPr/>
        </p:nvSpPr>
        <p:spPr>
          <a:xfrm>
            <a:off x="2974381" y="338095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292DBF0-3210-AAC8-C47A-1BDD0BF599D4}"/>
              </a:ext>
            </a:extLst>
          </p:cNvPr>
          <p:cNvCxnSpPr>
            <a:cxnSpLocks/>
          </p:cNvCxnSpPr>
          <p:nvPr/>
        </p:nvCxnSpPr>
        <p:spPr>
          <a:xfrm>
            <a:off x="5814102" y="3086115"/>
            <a:ext cx="17257" cy="376938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goals-icon.png">
            <a:extLst>
              <a:ext uri="{FF2B5EF4-FFF2-40B4-BE49-F238E27FC236}">
                <a16:creationId xmlns:a16="http://schemas.microsoft.com/office/drawing/2014/main" id="{9788A3CD-DE8E-2F6C-C485-DAE864372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39" y="3334951"/>
            <a:ext cx="240427" cy="24042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607138D-7C4A-2018-8490-FBA7EF93F43B}"/>
              </a:ext>
            </a:extLst>
          </p:cNvPr>
          <p:cNvSpPr txBox="1"/>
          <p:nvPr/>
        </p:nvSpPr>
        <p:spPr>
          <a:xfrm>
            <a:off x="6036320" y="3646312"/>
            <a:ext cx="294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620451B-EA5F-A7DB-B679-36E5DEB68554}"/>
              </a:ext>
            </a:extLst>
          </p:cNvPr>
          <p:cNvSpPr txBox="1"/>
          <p:nvPr/>
        </p:nvSpPr>
        <p:spPr>
          <a:xfrm>
            <a:off x="6420444" y="338095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Challenges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4679804-DB99-577D-4459-F074A0FB54AD}"/>
              </a:ext>
            </a:extLst>
          </p:cNvPr>
          <p:cNvCxnSpPr>
            <a:cxnSpLocks/>
          </p:cNvCxnSpPr>
          <p:nvPr/>
        </p:nvCxnSpPr>
        <p:spPr>
          <a:xfrm flipH="1">
            <a:off x="2278528" y="4987615"/>
            <a:ext cx="6865200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27C760-B926-A7FA-683E-946F5C322546}"/>
              </a:ext>
            </a:extLst>
          </p:cNvPr>
          <p:cNvSpPr txBox="1"/>
          <p:nvPr/>
        </p:nvSpPr>
        <p:spPr>
          <a:xfrm>
            <a:off x="4480069" y="3116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24C9306-F38E-8813-06C9-7A3F7098A308}"/>
              </a:ext>
            </a:extLst>
          </p:cNvPr>
          <p:cNvSpPr txBox="1"/>
          <p:nvPr/>
        </p:nvSpPr>
        <p:spPr>
          <a:xfrm>
            <a:off x="2590257" y="5537976"/>
            <a:ext cx="29489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EF7C38-7C83-5B70-8422-CEF4F9F1A85F}"/>
              </a:ext>
            </a:extLst>
          </p:cNvPr>
          <p:cNvSpPr txBox="1"/>
          <p:nvPr/>
        </p:nvSpPr>
        <p:spPr>
          <a:xfrm>
            <a:off x="2974381" y="5272623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Needs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67E5A81-6D6A-1286-B32A-99814A79948B}"/>
              </a:ext>
            </a:extLst>
          </p:cNvPr>
          <p:cNvSpPr txBox="1"/>
          <p:nvPr/>
        </p:nvSpPr>
        <p:spPr>
          <a:xfrm>
            <a:off x="6041191" y="5537976"/>
            <a:ext cx="294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976E1FC-D8CD-E870-2E8C-9D60E344D978}"/>
              </a:ext>
            </a:extLst>
          </p:cNvPr>
          <p:cNvSpPr txBox="1"/>
          <p:nvPr/>
        </p:nvSpPr>
        <p:spPr>
          <a:xfrm>
            <a:off x="6425315" y="5272623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Pain Points</a:t>
            </a:r>
          </a:p>
        </p:txBody>
      </p:sp>
      <p:pic>
        <p:nvPicPr>
          <p:cNvPr id="144" name="Graphic 143" descr="Hurdle outline">
            <a:extLst>
              <a:ext uri="{FF2B5EF4-FFF2-40B4-BE49-F238E27FC236}">
                <a16:creationId xmlns:a16="http://schemas.microsoft.com/office/drawing/2014/main" id="{4E30A0BF-4B63-8860-7801-DD8204FA2E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4753" y="3336188"/>
            <a:ext cx="292864" cy="292864"/>
          </a:xfrm>
          <a:prstGeom prst="rect">
            <a:avLst/>
          </a:prstGeom>
        </p:spPr>
      </p:pic>
      <p:pic>
        <p:nvPicPr>
          <p:cNvPr id="146" name="Graphic 145" descr="Raised hand outline">
            <a:extLst>
              <a:ext uri="{FF2B5EF4-FFF2-40B4-BE49-F238E27FC236}">
                <a16:creationId xmlns:a16="http://schemas.microsoft.com/office/drawing/2014/main" id="{C641E713-6265-DE8A-5C81-91C834F874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0730" y="5245112"/>
            <a:ext cx="292864" cy="292864"/>
          </a:xfrm>
          <a:prstGeom prst="rect">
            <a:avLst/>
          </a:prstGeom>
        </p:spPr>
      </p:pic>
      <p:pic>
        <p:nvPicPr>
          <p:cNvPr id="148" name="Graphic 147" descr="Comment Heart Break outline">
            <a:extLst>
              <a:ext uri="{FF2B5EF4-FFF2-40B4-BE49-F238E27FC236}">
                <a16:creationId xmlns:a16="http://schemas.microsoft.com/office/drawing/2014/main" id="{BA3920A0-A5B4-045B-7BF5-274A4FAF3B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53" y="5246851"/>
            <a:ext cx="292864" cy="2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3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1A01-1FB2-554B-EB4C-8BBBC1F44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B934A246-C0A9-BE3B-870F-FE14CA4236D7}"/>
              </a:ext>
            </a:extLst>
          </p:cNvPr>
          <p:cNvSpPr/>
          <p:nvPr/>
        </p:nvSpPr>
        <p:spPr>
          <a:xfrm>
            <a:off x="2346183" y="2504"/>
            <a:ext cx="6797545" cy="1647013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2" name="Picture 1" descr="iStock-905434454.jpg">
            <a:extLst>
              <a:ext uri="{FF2B5EF4-FFF2-40B4-BE49-F238E27FC236}">
                <a16:creationId xmlns:a16="http://schemas.microsoft.com/office/drawing/2014/main" id="{F0F79F15-3403-C4F7-B595-92F933C8E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t="-168" r="51392" b="210"/>
          <a:stretch/>
        </p:blipFill>
        <p:spPr>
          <a:xfrm>
            <a:off x="-649" y="-15998"/>
            <a:ext cx="2346832" cy="687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B0601F-3BB0-8573-B220-82A11D14B755}"/>
              </a:ext>
            </a:extLst>
          </p:cNvPr>
          <p:cNvSpPr/>
          <p:nvPr/>
        </p:nvSpPr>
        <p:spPr>
          <a:xfrm>
            <a:off x="0" y="3206780"/>
            <a:ext cx="2355709" cy="36589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B0AF4-205C-45AE-8820-38D365708CD1}"/>
              </a:ext>
            </a:extLst>
          </p:cNvPr>
          <p:cNvSpPr txBox="1"/>
          <p:nvPr/>
        </p:nvSpPr>
        <p:spPr>
          <a:xfrm>
            <a:off x="-218697" y="4711788"/>
            <a:ext cx="279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[Name]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A57D7-8274-822C-1E6B-A3E22FCAF426}"/>
              </a:ext>
            </a:extLst>
          </p:cNvPr>
          <p:cNvSpPr txBox="1"/>
          <p:nvPr/>
        </p:nvSpPr>
        <p:spPr>
          <a:xfrm>
            <a:off x="387716" y="498350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[Age], [Gender]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2E1D0-E7A4-1D69-44FF-0861E9B1A3BC}"/>
              </a:ext>
            </a:extLst>
          </p:cNvPr>
          <p:cNvSpPr txBox="1"/>
          <p:nvPr/>
        </p:nvSpPr>
        <p:spPr>
          <a:xfrm>
            <a:off x="411009" y="5446301"/>
            <a:ext cx="1538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</a:rPr>
              <a:t>Asylum Seeker / Refugee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50DBAA-941B-98C8-204F-B060A9D38C57}"/>
              </a:ext>
            </a:extLst>
          </p:cNvPr>
          <p:cNvCxnSpPr/>
          <p:nvPr/>
        </p:nvCxnSpPr>
        <p:spPr>
          <a:xfrm>
            <a:off x="809918" y="5337869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2D7AB8-A0DA-356A-B3C3-6C6ACE30A573}"/>
              </a:ext>
            </a:extLst>
          </p:cNvPr>
          <p:cNvSpPr txBox="1"/>
          <p:nvPr/>
        </p:nvSpPr>
        <p:spPr>
          <a:xfrm>
            <a:off x="252657" y="5855753"/>
            <a:ext cx="92011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 xx</a:t>
            </a:r>
          </a:p>
          <a:p>
            <a:pPr>
              <a:lnSpc>
                <a:spcPct val="11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mr-IN" sz="1000" baseline="30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D52C8-336B-3E9E-1D66-A7B09F52F3A2}"/>
              </a:ext>
            </a:extLst>
          </p:cNvPr>
          <p:cNvSpPr txBox="1"/>
          <p:nvPr/>
        </p:nvSpPr>
        <p:spPr>
          <a:xfrm>
            <a:off x="1268379" y="5855753"/>
            <a:ext cx="1010150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Dependents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xx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D640F3-5761-80EC-852C-C3364C154BEC}"/>
              </a:ext>
            </a:extLst>
          </p:cNvPr>
          <p:cNvSpPr txBox="1"/>
          <p:nvPr/>
        </p:nvSpPr>
        <p:spPr>
          <a:xfrm>
            <a:off x="-1076240" y="104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D860C-C3D2-8C4F-696F-9538B110F849}"/>
              </a:ext>
            </a:extLst>
          </p:cNvPr>
          <p:cNvSpPr txBox="1"/>
          <p:nvPr/>
        </p:nvSpPr>
        <p:spPr>
          <a:xfrm>
            <a:off x="2974381" y="3084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DA0F0-F692-6669-6DE9-7A3C63323992}"/>
              </a:ext>
            </a:extLst>
          </p:cNvPr>
          <p:cNvSpPr txBox="1"/>
          <p:nvPr/>
        </p:nvSpPr>
        <p:spPr>
          <a:xfrm>
            <a:off x="4202724" y="604101"/>
            <a:ext cx="4650227" cy="23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D81CD-B5A2-4D3F-2F66-E411696D208F}"/>
              </a:ext>
            </a:extLst>
          </p:cNvPr>
          <p:cNvSpPr txBox="1"/>
          <p:nvPr/>
        </p:nvSpPr>
        <p:spPr>
          <a:xfrm>
            <a:off x="2543745" y="575004"/>
            <a:ext cx="1243917" cy="79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D79002-E45E-EEE3-46E5-34D84B929C59}"/>
              </a:ext>
            </a:extLst>
          </p:cNvPr>
          <p:cNvCxnSpPr>
            <a:cxnSpLocks/>
          </p:cNvCxnSpPr>
          <p:nvPr/>
        </p:nvCxnSpPr>
        <p:spPr>
          <a:xfrm>
            <a:off x="3963527" y="88900"/>
            <a:ext cx="0" cy="1560617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io-icon.png">
            <a:extLst>
              <a:ext uri="{FF2B5EF4-FFF2-40B4-BE49-F238E27FC236}">
                <a16:creationId xmlns:a16="http://schemas.microsoft.com/office/drawing/2014/main" id="{27F25590-697A-DE49-44F3-D1F0A27B9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57" y="311843"/>
            <a:ext cx="223533" cy="223533"/>
          </a:xfrm>
          <a:prstGeom prst="rect">
            <a:avLst/>
          </a:prstGeom>
        </p:spPr>
      </p:pic>
      <p:pic>
        <p:nvPicPr>
          <p:cNvPr id="21" name="Picture 20" descr="personality-icon.png">
            <a:extLst>
              <a:ext uri="{FF2B5EF4-FFF2-40B4-BE49-F238E27FC236}">
                <a16:creationId xmlns:a16="http://schemas.microsoft.com/office/drawing/2014/main" id="{D5E1A0EA-DBBB-E1EA-F658-3FEBB352E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39" y="298807"/>
            <a:ext cx="240427" cy="2404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31FF1FB-9052-87E3-FA83-F22E9597C672}"/>
              </a:ext>
            </a:extLst>
          </p:cNvPr>
          <p:cNvSpPr txBox="1"/>
          <p:nvPr/>
        </p:nvSpPr>
        <p:spPr>
          <a:xfrm>
            <a:off x="2974381" y="19739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531E62-B784-A72D-6472-A9FA8A25F542}"/>
              </a:ext>
            </a:extLst>
          </p:cNvPr>
          <p:cNvCxnSpPr>
            <a:cxnSpLocks/>
          </p:cNvCxnSpPr>
          <p:nvPr/>
        </p:nvCxnSpPr>
        <p:spPr>
          <a:xfrm flipH="1">
            <a:off x="2278528" y="3095950"/>
            <a:ext cx="6865200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9B432C-3CD2-E84B-C884-971BDD38D60F}"/>
              </a:ext>
            </a:extLst>
          </p:cNvPr>
          <p:cNvCxnSpPr/>
          <p:nvPr/>
        </p:nvCxnSpPr>
        <p:spPr>
          <a:xfrm>
            <a:off x="4120256" y="2381676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C0A94FF-EBE5-3E06-C59E-D6D653569BF3}"/>
              </a:ext>
            </a:extLst>
          </p:cNvPr>
          <p:cNvCxnSpPr/>
          <p:nvPr/>
        </p:nvCxnSpPr>
        <p:spPr>
          <a:xfrm>
            <a:off x="4120256" y="2381676"/>
            <a:ext cx="615521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01EC7B-854C-A3D8-673B-DA903F7B0E46}"/>
              </a:ext>
            </a:extLst>
          </p:cNvPr>
          <p:cNvCxnSpPr/>
          <p:nvPr/>
        </p:nvCxnSpPr>
        <p:spPr>
          <a:xfrm>
            <a:off x="4120256" y="2737222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DEA167-0952-80BE-EC08-71B54A424C7F}"/>
              </a:ext>
            </a:extLst>
          </p:cNvPr>
          <p:cNvCxnSpPr/>
          <p:nvPr/>
        </p:nvCxnSpPr>
        <p:spPr>
          <a:xfrm>
            <a:off x="4122091" y="2741547"/>
            <a:ext cx="376323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265F8A3-82DA-58EE-26EF-49FED895E661}"/>
              </a:ext>
            </a:extLst>
          </p:cNvPr>
          <p:cNvSpPr/>
          <p:nvPr/>
        </p:nvSpPr>
        <p:spPr>
          <a:xfrm>
            <a:off x="4654433" y="2336846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A1F4578-F341-5E51-D57A-484A82D75648}"/>
              </a:ext>
            </a:extLst>
          </p:cNvPr>
          <p:cNvSpPr/>
          <p:nvPr/>
        </p:nvSpPr>
        <p:spPr>
          <a:xfrm>
            <a:off x="4433605" y="269163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92DF80-3C90-0823-98EA-B8B3B94300E4}"/>
              </a:ext>
            </a:extLst>
          </p:cNvPr>
          <p:cNvCxnSpPr/>
          <p:nvPr/>
        </p:nvCxnSpPr>
        <p:spPr>
          <a:xfrm>
            <a:off x="7409837" y="2379773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9DC9412-353B-00E5-551E-FE7D596FC396}"/>
              </a:ext>
            </a:extLst>
          </p:cNvPr>
          <p:cNvCxnSpPr/>
          <p:nvPr/>
        </p:nvCxnSpPr>
        <p:spPr>
          <a:xfrm>
            <a:off x="7409837" y="2379773"/>
            <a:ext cx="287565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3B8ED26-D264-6B6D-934B-BCF169F787D2}"/>
              </a:ext>
            </a:extLst>
          </p:cNvPr>
          <p:cNvCxnSpPr/>
          <p:nvPr/>
        </p:nvCxnSpPr>
        <p:spPr>
          <a:xfrm>
            <a:off x="7409837" y="2731976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E824B0-7A74-FBE0-8555-C26654B1F35F}"/>
              </a:ext>
            </a:extLst>
          </p:cNvPr>
          <p:cNvCxnSpPr/>
          <p:nvPr/>
        </p:nvCxnSpPr>
        <p:spPr>
          <a:xfrm>
            <a:off x="7409837" y="2731976"/>
            <a:ext cx="704851" cy="5492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3B6F5A6-C91A-2F5A-0F4A-CB383907E2A2}"/>
              </a:ext>
            </a:extLst>
          </p:cNvPr>
          <p:cNvSpPr/>
          <p:nvPr/>
        </p:nvSpPr>
        <p:spPr>
          <a:xfrm>
            <a:off x="7634428" y="232921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B1EC796-8509-744C-ED80-5177C19C5945}"/>
              </a:ext>
            </a:extLst>
          </p:cNvPr>
          <p:cNvSpPr/>
          <p:nvPr/>
        </p:nvSpPr>
        <p:spPr>
          <a:xfrm>
            <a:off x="8065322" y="2687177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19A321-FF28-B881-1C7E-B41C09B44826}"/>
              </a:ext>
            </a:extLst>
          </p:cNvPr>
          <p:cNvSpPr txBox="1"/>
          <p:nvPr/>
        </p:nvSpPr>
        <p:spPr>
          <a:xfrm>
            <a:off x="2678729" y="2232520"/>
            <a:ext cx="136800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LEGAL STATUS &amp; WORK RIGHTS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519F12-5BAB-9B9E-639F-4DFCEB45F8AE}"/>
              </a:ext>
            </a:extLst>
          </p:cNvPr>
          <p:cNvSpPr txBox="1"/>
          <p:nvPr/>
        </p:nvSpPr>
        <p:spPr>
          <a:xfrm>
            <a:off x="2683265" y="2596144"/>
            <a:ext cx="1368000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EDUCATION &amp; CAREER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DBB7DC-31BB-4E8B-F4D1-E08BF5CA2E56}"/>
              </a:ext>
            </a:extLst>
          </p:cNvPr>
          <p:cNvSpPr txBox="1"/>
          <p:nvPr/>
        </p:nvSpPr>
        <p:spPr>
          <a:xfrm>
            <a:off x="5959874" y="2232520"/>
            <a:ext cx="1368000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FAMILY WELLBEING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EAAFA6-C6EB-FBF8-B05E-E883162D075D}"/>
              </a:ext>
            </a:extLst>
          </p:cNvPr>
          <p:cNvSpPr txBox="1"/>
          <p:nvPr/>
        </p:nvSpPr>
        <p:spPr>
          <a:xfrm>
            <a:off x="5964346" y="2586047"/>
            <a:ext cx="136800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COMMUNITY INTEGRATION</a:t>
            </a:r>
          </a:p>
        </p:txBody>
      </p:sp>
      <p:pic>
        <p:nvPicPr>
          <p:cNvPr id="74" name="Picture 73" descr="motivations-icon.png">
            <a:extLst>
              <a:ext uri="{FF2B5EF4-FFF2-40B4-BE49-F238E27FC236}">
                <a16:creationId xmlns:a16="http://schemas.microsoft.com/office/drawing/2014/main" id="{7FCBF66B-0163-4D3D-0A76-B9CD61F7E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58" y="1952555"/>
            <a:ext cx="158808" cy="23083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651B457-44F9-755E-1542-42392CDF2FBD}"/>
              </a:ext>
            </a:extLst>
          </p:cNvPr>
          <p:cNvSpPr txBox="1"/>
          <p:nvPr/>
        </p:nvSpPr>
        <p:spPr>
          <a:xfrm>
            <a:off x="2585386" y="3646312"/>
            <a:ext cx="294893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F4168FA-3430-AB7D-0B20-42B446C18862}"/>
              </a:ext>
            </a:extLst>
          </p:cNvPr>
          <p:cNvSpPr txBox="1"/>
          <p:nvPr/>
        </p:nvSpPr>
        <p:spPr>
          <a:xfrm>
            <a:off x="2974381" y="338095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CE900F6-7DEF-A7DE-A097-B8A6F2F237AF}"/>
              </a:ext>
            </a:extLst>
          </p:cNvPr>
          <p:cNvCxnSpPr>
            <a:cxnSpLocks/>
          </p:cNvCxnSpPr>
          <p:nvPr/>
        </p:nvCxnSpPr>
        <p:spPr>
          <a:xfrm>
            <a:off x="5814102" y="3086115"/>
            <a:ext cx="17257" cy="376938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goals-icon.png">
            <a:extLst>
              <a:ext uri="{FF2B5EF4-FFF2-40B4-BE49-F238E27FC236}">
                <a16:creationId xmlns:a16="http://schemas.microsoft.com/office/drawing/2014/main" id="{C79AD643-54C2-DDDA-7815-1CBFD4A9A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39" y="3334951"/>
            <a:ext cx="240427" cy="24042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A4E57290-84C7-2528-0E34-CC3C7FC0144F}"/>
              </a:ext>
            </a:extLst>
          </p:cNvPr>
          <p:cNvSpPr txBox="1"/>
          <p:nvPr/>
        </p:nvSpPr>
        <p:spPr>
          <a:xfrm>
            <a:off x="6036320" y="3646312"/>
            <a:ext cx="294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57947B3-6A30-02FF-2A6C-BDD587F03625}"/>
              </a:ext>
            </a:extLst>
          </p:cNvPr>
          <p:cNvSpPr txBox="1"/>
          <p:nvPr/>
        </p:nvSpPr>
        <p:spPr>
          <a:xfrm>
            <a:off x="6420444" y="338095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Challenges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D607F2F-CEC3-01A1-5A4F-31616FA8A273}"/>
              </a:ext>
            </a:extLst>
          </p:cNvPr>
          <p:cNvCxnSpPr>
            <a:cxnSpLocks/>
          </p:cNvCxnSpPr>
          <p:nvPr/>
        </p:nvCxnSpPr>
        <p:spPr>
          <a:xfrm flipH="1">
            <a:off x="2278528" y="4987615"/>
            <a:ext cx="6865200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6FCF5C4C-F3C6-CB4A-C0AA-5E58D2B614DD}"/>
              </a:ext>
            </a:extLst>
          </p:cNvPr>
          <p:cNvSpPr txBox="1"/>
          <p:nvPr/>
        </p:nvSpPr>
        <p:spPr>
          <a:xfrm>
            <a:off x="4480069" y="3116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62CDC80-498F-5F3E-8BE9-E84325D49D19}"/>
              </a:ext>
            </a:extLst>
          </p:cNvPr>
          <p:cNvSpPr txBox="1"/>
          <p:nvPr/>
        </p:nvSpPr>
        <p:spPr>
          <a:xfrm>
            <a:off x="2590257" y="5537976"/>
            <a:ext cx="29489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F9CD349-8CF7-31A1-183E-448D39D86EE1}"/>
              </a:ext>
            </a:extLst>
          </p:cNvPr>
          <p:cNvSpPr txBox="1"/>
          <p:nvPr/>
        </p:nvSpPr>
        <p:spPr>
          <a:xfrm>
            <a:off x="2974381" y="5272623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Needs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3A27270-B904-0005-1101-710163F760B7}"/>
              </a:ext>
            </a:extLst>
          </p:cNvPr>
          <p:cNvSpPr txBox="1"/>
          <p:nvPr/>
        </p:nvSpPr>
        <p:spPr>
          <a:xfrm>
            <a:off x="6041191" y="5537976"/>
            <a:ext cx="294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5EC1FE2-1F04-FA65-E834-BD35324BDBA8}"/>
              </a:ext>
            </a:extLst>
          </p:cNvPr>
          <p:cNvSpPr txBox="1"/>
          <p:nvPr/>
        </p:nvSpPr>
        <p:spPr>
          <a:xfrm>
            <a:off x="6425315" y="5272623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Pain Points</a:t>
            </a:r>
          </a:p>
        </p:txBody>
      </p:sp>
      <p:pic>
        <p:nvPicPr>
          <p:cNvPr id="144" name="Graphic 143" descr="Hurdle outline">
            <a:extLst>
              <a:ext uri="{FF2B5EF4-FFF2-40B4-BE49-F238E27FC236}">
                <a16:creationId xmlns:a16="http://schemas.microsoft.com/office/drawing/2014/main" id="{7F2CBEDD-79DE-35FF-C599-213BF52BF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4753" y="3336188"/>
            <a:ext cx="292864" cy="292864"/>
          </a:xfrm>
          <a:prstGeom prst="rect">
            <a:avLst/>
          </a:prstGeom>
        </p:spPr>
      </p:pic>
      <p:pic>
        <p:nvPicPr>
          <p:cNvPr id="146" name="Graphic 145" descr="Raised hand outline">
            <a:extLst>
              <a:ext uri="{FF2B5EF4-FFF2-40B4-BE49-F238E27FC236}">
                <a16:creationId xmlns:a16="http://schemas.microsoft.com/office/drawing/2014/main" id="{430C88DD-9C80-1B3D-982D-7ED5992B75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0730" y="5245112"/>
            <a:ext cx="292864" cy="292864"/>
          </a:xfrm>
          <a:prstGeom prst="rect">
            <a:avLst/>
          </a:prstGeom>
        </p:spPr>
      </p:pic>
      <p:pic>
        <p:nvPicPr>
          <p:cNvPr id="148" name="Graphic 147" descr="Comment Heart Break outline">
            <a:extLst>
              <a:ext uri="{FF2B5EF4-FFF2-40B4-BE49-F238E27FC236}">
                <a16:creationId xmlns:a16="http://schemas.microsoft.com/office/drawing/2014/main" id="{1CE17CF7-E832-6E0F-A821-6762A0AA7C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53" y="5246851"/>
            <a:ext cx="292864" cy="2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3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DFAD-C8D3-6D5D-739D-E2AEEBB47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8A22CD8A-4055-7032-102C-EEC410F97085}"/>
              </a:ext>
            </a:extLst>
          </p:cNvPr>
          <p:cNvSpPr/>
          <p:nvPr/>
        </p:nvSpPr>
        <p:spPr>
          <a:xfrm>
            <a:off x="2346183" y="2504"/>
            <a:ext cx="6797545" cy="1647013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2" name="Picture 1" descr="iStock-905434454.jpg">
            <a:extLst>
              <a:ext uri="{FF2B5EF4-FFF2-40B4-BE49-F238E27FC236}">
                <a16:creationId xmlns:a16="http://schemas.microsoft.com/office/drawing/2014/main" id="{7AD2F27E-84A2-84CC-B4B8-4D9FFB96F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t="-168" r="51392" b="210"/>
          <a:stretch/>
        </p:blipFill>
        <p:spPr>
          <a:xfrm>
            <a:off x="-649" y="-15998"/>
            <a:ext cx="2346832" cy="687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53F18-A4BE-55FC-A022-488E02805602}"/>
              </a:ext>
            </a:extLst>
          </p:cNvPr>
          <p:cNvSpPr/>
          <p:nvPr/>
        </p:nvSpPr>
        <p:spPr>
          <a:xfrm>
            <a:off x="0" y="3206780"/>
            <a:ext cx="2355709" cy="36589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146D3-034B-6490-7E3F-8BADA10F8ACE}"/>
              </a:ext>
            </a:extLst>
          </p:cNvPr>
          <p:cNvSpPr txBox="1"/>
          <p:nvPr/>
        </p:nvSpPr>
        <p:spPr>
          <a:xfrm>
            <a:off x="-218697" y="4711788"/>
            <a:ext cx="279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[Name]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A4FB4-63AA-A87C-9E70-6960B8EAD652}"/>
              </a:ext>
            </a:extLst>
          </p:cNvPr>
          <p:cNvSpPr txBox="1"/>
          <p:nvPr/>
        </p:nvSpPr>
        <p:spPr>
          <a:xfrm>
            <a:off x="387716" y="498350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[Age], [Gender]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4231E-E9F6-0B1C-D556-4E3002AA0CEE}"/>
              </a:ext>
            </a:extLst>
          </p:cNvPr>
          <p:cNvSpPr txBox="1"/>
          <p:nvPr/>
        </p:nvSpPr>
        <p:spPr>
          <a:xfrm>
            <a:off x="411009" y="5446301"/>
            <a:ext cx="1538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</a:rPr>
              <a:t>Asylum Seeker / Refugee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24EB7C-0658-B00F-18A6-3BDBC6E30B19}"/>
              </a:ext>
            </a:extLst>
          </p:cNvPr>
          <p:cNvCxnSpPr/>
          <p:nvPr/>
        </p:nvCxnSpPr>
        <p:spPr>
          <a:xfrm>
            <a:off x="809918" y="5337869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ED0F06-7B0F-92EB-7383-A9F435CB7BD5}"/>
              </a:ext>
            </a:extLst>
          </p:cNvPr>
          <p:cNvSpPr txBox="1"/>
          <p:nvPr/>
        </p:nvSpPr>
        <p:spPr>
          <a:xfrm>
            <a:off x="252657" y="5855753"/>
            <a:ext cx="92011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 xx</a:t>
            </a:r>
          </a:p>
          <a:p>
            <a:pPr>
              <a:lnSpc>
                <a:spcPct val="11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mr-IN" sz="1000" baseline="30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B46A3D-D9EB-4569-7F78-BF6F9CDDDA65}"/>
              </a:ext>
            </a:extLst>
          </p:cNvPr>
          <p:cNvSpPr txBox="1"/>
          <p:nvPr/>
        </p:nvSpPr>
        <p:spPr>
          <a:xfrm>
            <a:off x="1268379" y="5855753"/>
            <a:ext cx="1010150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Dependents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xx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3D702E-99B7-08CE-EC21-FF997D594882}"/>
              </a:ext>
            </a:extLst>
          </p:cNvPr>
          <p:cNvSpPr txBox="1"/>
          <p:nvPr/>
        </p:nvSpPr>
        <p:spPr>
          <a:xfrm>
            <a:off x="-1076240" y="104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6213B-449C-2C19-015E-F2D369C8C9B2}"/>
              </a:ext>
            </a:extLst>
          </p:cNvPr>
          <p:cNvSpPr txBox="1"/>
          <p:nvPr/>
        </p:nvSpPr>
        <p:spPr>
          <a:xfrm>
            <a:off x="2974381" y="3084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DB5D9-FAD4-27B8-8A76-EDAE3242C0F2}"/>
              </a:ext>
            </a:extLst>
          </p:cNvPr>
          <p:cNvSpPr txBox="1"/>
          <p:nvPr/>
        </p:nvSpPr>
        <p:spPr>
          <a:xfrm>
            <a:off x="4202724" y="604101"/>
            <a:ext cx="4650227" cy="23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E4139-874C-D610-3B04-28BFDC6CD268}"/>
              </a:ext>
            </a:extLst>
          </p:cNvPr>
          <p:cNvSpPr txBox="1"/>
          <p:nvPr/>
        </p:nvSpPr>
        <p:spPr>
          <a:xfrm>
            <a:off x="2543745" y="575004"/>
            <a:ext cx="1243917" cy="79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7B5DA6-2506-F397-E6D1-9AE8C99A38C6}"/>
              </a:ext>
            </a:extLst>
          </p:cNvPr>
          <p:cNvCxnSpPr>
            <a:cxnSpLocks/>
          </p:cNvCxnSpPr>
          <p:nvPr/>
        </p:nvCxnSpPr>
        <p:spPr>
          <a:xfrm>
            <a:off x="3963527" y="88900"/>
            <a:ext cx="0" cy="1560617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io-icon.png">
            <a:extLst>
              <a:ext uri="{FF2B5EF4-FFF2-40B4-BE49-F238E27FC236}">
                <a16:creationId xmlns:a16="http://schemas.microsoft.com/office/drawing/2014/main" id="{8BBC84A8-67CA-EBD3-ABCB-60147676C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57" y="311843"/>
            <a:ext cx="223533" cy="223533"/>
          </a:xfrm>
          <a:prstGeom prst="rect">
            <a:avLst/>
          </a:prstGeom>
        </p:spPr>
      </p:pic>
      <p:pic>
        <p:nvPicPr>
          <p:cNvPr id="21" name="Picture 20" descr="personality-icon.png">
            <a:extLst>
              <a:ext uri="{FF2B5EF4-FFF2-40B4-BE49-F238E27FC236}">
                <a16:creationId xmlns:a16="http://schemas.microsoft.com/office/drawing/2014/main" id="{9463BA46-7812-8411-77AB-41D859650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39" y="298807"/>
            <a:ext cx="240427" cy="2404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E68CB54-BB96-8AAD-E0E9-4F8A82904A1D}"/>
              </a:ext>
            </a:extLst>
          </p:cNvPr>
          <p:cNvSpPr txBox="1"/>
          <p:nvPr/>
        </p:nvSpPr>
        <p:spPr>
          <a:xfrm>
            <a:off x="2974381" y="19739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BA0511-0417-D16D-0041-223B4BBA409C}"/>
              </a:ext>
            </a:extLst>
          </p:cNvPr>
          <p:cNvCxnSpPr>
            <a:cxnSpLocks/>
          </p:cNvCxnSpPr>
          <p:nvPr/>
        </p:nvCxnSpPr>
        <p:spPr>
          <a:xfrm flipH="1">
            <a:off x="2278528" y="3095950"/>
            <a:ext cx="6865200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524D27-92F8-CFD0-1369-41387C3E6650}"/>
              </a:ext>
            </a:extLst>
          </p:cNvPr>
          <p:cNvCxnSpPr/>
          <p:nvPr/>
        </p:nvCxnSpPr>
        <p:spPr>
          <a:xfrm>
            <a:off x="4120256" y="2381676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A8F9C9-009F-9E00-F6B9-8D5FDA175B01}"/>
              </a:ext>
            </a:extLst>
          </p:cNvPr>
          <p:cNvCxnSpPr/>
          <p:nvPr/>
        </p:nvCxnSpPr>
        <p:spPr>
          <a:xfrm>
            <a:off x="4120256" y="2381676"/>
            <a:ext cx="615521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3A5FA3-EEFE-C790-F129-95C7192CE055}"/>
              </a:ext>
            </a:extLst>
          </p:cNvPr>
          <p:cNvCxnSpPr/>
          <p:nvPr/>
        </p:nvCxnSpPr>
        <p:spPr>
          <a:xfrm>
            <a:off x="4120256" y="2737222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C08782-2F1D-5D12-DCCE-A74C405C1C62}"/>
              </a:ext>
            </a:extLst>
          </p:cNvPr>
          <p:cNvCxnSpPr/>
          <p:nvPr/>
        </p:nvCxnSpPr>
        <p:spPr>
          <a:xfrm>
            <a:off x="4122091" y="2741547"/>
            <a:ext cx="376323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4367EE50-6929-6CAF-F7B5-FD76D5305F88}"/>
              </a:ext>
            </a:extLst>
          </p:cNvPr>
          <p:cNvSpPr/>
          <p:nvPr/>
        </p:nvSpPr>
        <p:spPr>
          <a:xfrm>
            <a:off x="4654433" y="2336846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5784B30-EB22-2588-C239-7A13321D7F86}"/>
              </a:ext>
            </a:extLst>
          </p:cNvPr>
          <p:cNvSpPr/>
          <p:nvPr/>
        </p:nvSpPr>
        <p:spPr>
          <a:xfrm>
            <a:off x="4433605" y="269163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277CAF-32B8-CE3A-DE0D-FEE5C9FAEEC9}"/>
              </a:ext>
            </a:extLst>
          </p:cNvPr>
          <p:cNvCxnSpPr/>
          <p:nvPr/>
        </p:nvCxnSpPr>
        <p:spPr>
          <a:xfrm>
            <a:off x="7409837" y="2379773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1A64CB-6578-CE32-35B9-305809BF2AEC}"/>
              </a:ext>
            </a:extLst>
          </p:cNvPr>
          <p:cNvCxnSpPr/>
          <p:nvPr/>
        </p:nvCxnSpPr>
        <p:spPr>
          <a:xfrm>
            <a:off x="7409837" y="2379773"/>
            <a:ext cx="287565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03A96D-3C22-DB49-8624-144A2962EE70}"/>
              </a:ext>
            </a:extLst>
          </p:cNvPr>
          <p:cNvCxnSpPr/>
          <p:nvPr/>
        </p:nvCxnSpPr>
        <p:spPr>
          <a:xfrm>
            <a:off x="7409837" y="2731976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EA054FB-0695-F247-6B4B-8D5474E9F272}"/>
              </a:ext>
            </a:extLst>
          </p:cNvPr>
          <p:cNvCxnSpPr/>
          <p:nvPr/>
        </p:nvCxnSpPr>
        <p:spPr>
          <a:xfrm>
            <a:off x="7409837" y="2731976"/>
            <a:ext cx="704851" cy="5492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11F463DF-BF64-820E-D202-3C9EB1753EEB}"/>
              </a:ext>
            </a:extLst>
          </p:cNvPr>
          <p:cNvSpPr/>
          <p:nvPr/>
        </p:nvSpPr>
        <p:spPr>
          <a:xfrm>
            <a:off x="7634428" y="232921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F79D6CD-A1B0-38A6-1DE0-BBB45273847A}"/>
              </a:ext>
            </a:extLst>
          </p:cNvPr>
          <p:cNvSpPr/>
          <p:nvPr/>
        </p:nvSpPr>
        <p:spPr>
          <a:xfrm>
            <a:off x="8065322" y="2687177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0A50008-6C07-9959-0D51-213B8E881406}"/>
              </a:ext>
            </a:extLst>
          </p:cNvPr>
          <p:cNvSpPr txBox="1"/>
          <p:nvPr/>
        </p:nvSpPr>
        <p:spPr>
          <a:xfrm>
            <a:off x="2678729" y="2232520"/>
            <a:ext cx="136800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LEGAL STATUS &amp; WORK RIGHTS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30E40E-F635-6E71-58A5-6AD360A223FB}"/>
              </a:ext>
            </a:extLst>
          </p:cNvPr>
          <p:cNvSpPr txBox="1"/>
          <p:nvPr/>
        </p:nvSpPr>
        <p:spPr>
          <a:xfrm>
            <a:off x="2683265" y="2596144"/>
            <a:ext cx="1368000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EDUCATION &amp; CAREER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3AD2D05-2AF5-CA4C-882B-92DD43601F94}"/>
              </a:ext>
            </a:extLst>
          </p:cNvPr>
          <p:cNvSpPr txBox="1"/>
          <p:nvPr/>
        </p:nvSpPr>
        <p:spPr>
          <a:xfrm>
            <a:off x="5959874" y="2232520"/>
            <a:ext cx="1368000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FAMILY WELLBEING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CBDE94-B8C5-5069-C8B9-0DE7F85B5810}"/>
              </a:ext>
            </a:extLst>
          </p:cNvPr>
          <p:cNvSpPr txBox="1"/>
          <p:nvPr/>
        </p:nvSpPr>
        <p:spPr>
          <a:xfrm>
            <a:off x="5964346" y="2586047"/>
            <a:ext cx="136800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COMMUNITY INTEGRATION</a:t>
            </a:r>
          </a:p>
        </p:txBody>
      </p:sp>
      <p:pic>
        <p:nvPicPr>
          <p:cNvPr id="74" name="Picture 73" descr="motivations-icon.png">
            <a:extLst>
              <a:ext uri="{FF2B5EF4-FFF2-40B4-BE49-F238E27FC236}">
                <a16:creationId xmlns:a16="http://schemas.microsoft.com/office/drawing/2014/main" id="{AF13A7D6-3575-D3AE-50E9-FF6E6A70C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58" y="1952555"/>
            <a:ext cx="158808" cy="23083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B9F97CB-504E-AEC1-FAE6-DDB600FC7A4F}"/>
              </a:ext>
            </a:extLst>
          </p:cNvPr>
          <p:cNvSpPr txBox="1"/>
          <p:nvPr/>
        </p:nvSpPr>
        <p:spPr>
          <a:xfrm>
            <a:off x="2585386" y="3646312"/>
            <a:ext cx="294893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93AE4A-FE16-E382-895E-5F7C15119439}"/>
              </a:ext>
            </a:extLst>
          </p:cNvPr>
          <p:cNvSpPr txBox="1"/>
          <p:nvPr/>
        </p:nvSpPr>
        <p:spPr>
          <a:xfrm>
            <a:off x="2974381" y="338095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4C59C6-A012-2417-4B00-C10861F57772}"/>
              </a:ext>
            </a:extLst>
          </p:cNvPr>
          <p:cNvCxnSpPr>
            <a:cxnSpLocks/>
          </p:cNvCxnSpPr>
          <p:nvPr/>
        </p:nvCxnSpPr>
        <p:spPr>
          <a:xfrm>
            <a:off x="5814102" y="3086115"/>
            <a:ext cx="17257" cy="376938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goals-icon.png">
            <a:extLst>
              <a:ext uri="{FF2B5EF4-FFF2-40B4-BE49-F238E27FC236}">
                <a16:creationId xmlns:a16="http://schemas.microsoft.com/office/drawing/2014/main" id="{9A3718F4-AD71-1E9F-577B-FBA19E380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39" y="3334951"/>
            <a:ext cx="240427" cy="24042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923FBBA-B449-7868-20C8-BBF3AA9ADB40}"/>
              </a:ext>
            </a:extLst>
          </p:cNvPr>
          <p:cNvSpPr txBox="1"/>
          <p:nvPr/>
        </p:nvSpPr>
        <p:spPr>
          <a:xfrm>
            <a:off x="6036320" y="3646312"/>
            <a:ext cx="294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C875049-EF29-A38B-450D-E06E3E98BAB1}"/>
              </a:ext>
            </a:extLst>
          </p:cNvPr>
          <p:cNvSpPr txBox="1"/>
          <p:nvPr/>
        </p:nvSpPr>
        <p:spPr>
          <a:xfrm>
            <a:off x="6420444" y="338095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Challenges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AA683C2-FC39-AE8B-4950-6CA4497C1CC0}"/>
              </a:ext>
            </a:extLst>
          </p:cNvPr>
          <p:cNvCxnSpPr>
            <a:cxnSpLocks/>
          </p:cNvCxnSpPr>
          <p:nvPr/>
        </p:nvCxnSpPr>
        <p:spPr>
          <a:xfrm flipH="1">
            <a:off x="2278528" y="4987615"/>
            <a:ext cx="6865200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6319DD0E-8900-608B-2B03-E335B9EF34AA}"/>
              </a:ext>
            </a:extLst>
          </p:cNvPr>
          <p:cNvSpPr txBox="1"/>
          <p:nvPr/>
        </p:nvSpPr>
        <p:spPr>
          <a:xfrm>
            <a:off x="4480069" y="3116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EDEF403-B195-BDF4-948B-9186C12904FE}"/>
              </a:ext>
            </a:extLst>
          </p:cNvPr>
          <p:cNvSpPr txBox="1"/>
          <p:nvPr/>
        </p:nvSpPr>
        <p:spPr>
          <a:xfrm>
            <a:off x="2590257" y="5537976"/>
            <a:ext cx="29489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1A332D5-5CDC-FA9C-1AB8-5CE6040D5E5A}"/>
              </a:ext>
            </a:extLst>
          </p:cNvPr>
          <p:cNvSpPr txBox="1"/>
          <p:nvPr/>
        </p:nvSpPr>
        <p:spPr>
          <a:xfrm>
            <a:off x="2974381" y="5272623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Needs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BD56A3C-E3DA-5DFF-6B1F-AACC79F26BFA}"/>
              </a:ext>
            </a:extLst>
          </p:cNvPr>
          <p:cNvSpPr txBox="1"/>
          <p:nvPr/>
        </p:nvSpPr>
        <p:spPr>
          <a:xfrm>
            <a:off x="6041191" y="5537976"/>
            <a:ext cx="294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83E2F0-F173-F26E-0719-4BD321628E8A}"/>
              </a:ext>
            </a:extLst>
          </p:cNvPr>
          <p:cNvSpPr txBox="1"/>
          <p:nvPr/>
        </p:nvSpPr>
        <p:spPr>
          <a:xfrm>
            <a:off x="6425315" y="5272623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Pain Points</a:t>
            </a:r>
          </a:p>
        </p:txBody>
      </p:sp>
      <p:pic>
        <p:nvPicPr>
          <p:cNvPr id="144" name="Graphic 143" descr="Hurdle outline">
            <a:extLst>
              <a:ext uri="{FF2B5EF4-FFF2-40B4-BE49-F238E27FC236}">
                <a16:creationId xmlns:a16="http://schemas.microsoft.com/office/drawing/2014/main" id="{A6E575C3-4C8D-AE65-F879-31D414BAC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4753" y="3336188"/>
            <a:ext cx="292864" cy="292864"/>
          </a:xfrm>
          <a:prstGeom prst="rect">
            <a:avLst/>
          </a:prstGeom>
        </p:spPr>
      </p:pic>
      <p:pic>
        <p:nvPicPr>
          <p:cNvPr id="146" name="Graphic 145" descr="Raised hand outline">
            <a:extLst>
              <a:ext uri="{FF2B5EF4-FFF2-40B4-BE49-F238E27FC236}">
                <a16:creationId xmlns:a16="http://schemas.microsoft.com/office/drawing/2014/main" id="{7A75235C-6C13-B1D5-E88C-146CC5BE11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0730" y="5245112"/>
            <a:ext cx="292864" cy="292864"/>
          </a:xfrm>
          <a:prstGeom prst="rect">
            <a:avLst/>
          </a:prstGeom>
        </p:spPr>
      </p:pic>
      <p:pic>
        <p:nvPicPr>
          <p:cNvPr id="148" name="Graphic 147" descr="Comment Heart Break outline">
            <a:extLst>
              <a:ext uri="{FF2B5EF4-FFF2-40B4-BE49-F238E27FC236}">
                <a16:creationId xmlns:a16="http://schemas.microsoft.com/office/drawing/2014/main" id="{26BBD974-03D9-98E0-96D3-86185A03DA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53" y="5246851"/>
            <a:ext cx="292864" cy="2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2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DFCA-ECDD-E1B9-EEA0-84D263177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C3C8BA02-D796-15BA-D009-4F69B7D348CD}"/>
              </a:ext>
            </a:extLst>
          </p:cNvPr>
          <p:cNvSpPr/>
          <p:nvPr/>
        </p:nvSpPr>
        <p:spPr>
          <a:xfrm>
            <a:off x="2346183" y="2504"/>
            <a:ext cx="6797545" cy="1647013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2" name="Picture 1" descr="iStock-905434454.jpg">
            <a:extLst>
              <a:ext uri="{FF2B5EF4-FFF2-40B4-BE49-F238E27FC236}">
                <a16:creationId xmlns:a16="http://schemas.microsoft.com/office/drawing/2014/main" id="{014E51E1-9862-6F0D-906A-4AF5FD8B3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t="-168" r="51392" b="210"/>
          <a:stretch/>
        </p:blipFill>
        <p:spPr>
          <a:xfrm>
            <a:off x="-649" y="-15998"/>
            <a:ext cx="2346832" cy="687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57CC26-E96A-E59A-F64A-40CCDA271E92}"/>
              </a:ext>
            </a:extLst>
          </p:cNvPr>
          <p:cNvSpPr/>
          <p:nvPr/>
        </p:nvSpPr>
        <p:spPr>
          <a:xfrm>
            <a:off x="0" y="3206780"/>
            <a:ext cx="2355709" cy="36589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E6333-72B7-F4DC-5146-86E8F7ADCF06}"/>
              </a:ext>
            </a:extLst>
          </p:cNvPr>
          <p:cNvSpPr txBox="1"/>
          <p:nvPr/>
        </p:nvSpPr>
        <p:spPr>
          <a:xfrm>
            <a:off x="-218697" y="4711788"/>
            <a:ext cx="279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[Name]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CEFD7-6F6F-3389-6E93-33B555C064D2}"/>
              </a:ext>
            </a:extLst>
          </p:cNvPr>
          <p:cNvSpPr txBox="1"/>
          <p:nvPr/>
        </p:nvSpPr>
        <p:spPr>
          <a:xfrm>
            <a:off x="387716" y="498350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[Age], [Gender]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46C18-3875-4560-2D97-997C8E0FC10B}"/>
              </a:ext>
            </a:extLst>
          </p:cNvPr>
          <p:cNvSpPr txBox="1"/>
          <p:nvPr/>
        </p:nvSpPr>
        <p:spPr>
          <a:xfrm>
            <a:off x="411009" y="5446301"/>
            <a:ext cx="1538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</a:rPr>
              <a:t>Asylum Seeker / Refugee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018D4D-F657-5F55-74C8-96B037DDF574}"/>
              </a:ext>
            </a:extLst>
          </p:cNvPr>
          <p:cNvCxnSpPr/>
          <p:nvPr/>
        </p:nvCxnSpPr>
        <p:spPr>
          <a:xfrm>
            <a:off x="809918" y="5337869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1F122E-24BB-5CC9-0844-EDB3B45AEC3D}"/>
              </a:ext>
            </a:extLst>
          </p:cNvPr>
          <p:cNvSpPr txBox="1"/>
          <p:nvPr/>
        </p:nvSpPr>
        <p:spPr>
          <a:xfrm>
            <a:off x="252657" y="5855753"/>
            <a:ext cx="92011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 xx</a:t>
            </a:r>
          </a:p>
          <a:p>
            <a:pPr>
              <a:lnSpc>
                <a:spcPct val="11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mr-IN" sz="1000" baseline="30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F25CF5-0218-4584-D60D-E1C1533FC8BF}"/>
              </a:ext>
            </a:extLst>
          </p:cNvPr>
          <p:cNvSpPr txBox="1"/>
          <p:nvPr/>
        </p:nvSpPr>
        <p:spPr>
          <a:xfrm>
            <a:off x="1268379" y="5855753"/>
            <a:ext cx="1010150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Dependents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xx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98C301-5C92-E4CC-4D31-446F3CEA6EB2}"/>
              </a:ext>
            </a:extLst>
          </p:cNvPr>
          <p:cNvSpPr txBox="1"/>
          <p:nvPr/>
        </p:nvSpPr>
        <p:spPr>
          <a:xfrm>
            <a:off x="-1076240" y="104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47621-40B7-58BC-F3A4-DAEF2F18EA8B}"/>
              </a:ext>
            </a:extLst>
          </p:cNvPr>
          <p:cNvSpPr txBox="1"/>
          <p:nvPr/>
        </p:nvSpPr>
        <p:spPr>
          <a:xfrm>
            <a:off x="2974381" y="3084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573B2-74E7-9F0B-5427-5891DA66D8A0}"/>
              </a:ext>
            </a:extLst>
          </p:cNvPr>
          <p:cNvSpPr txBox="1"/>
          <p:nvPr/>
        </p:nvSpPr>
        <p:spPr>
          <a:xfrm>
            <a:off x="4202724" y="604101"/>
            <a:ext cx="4650227" cy="23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BFF2A-B93E-1C29-C678-D921B67C5419}"/>
              </a:ext>
            </a:extLst>
          </p:cNvPr>
          <p:cNvSpPr txBox="1"/>
          <p:nvPr/>
        </p:nvSpPr>
        <p:spPr>
          <a:xfrm>
            <a:off x="2543745" y="575004"/>
            <a:ext cx="1243917" cy="79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45743C-6A02-4634-998E-DE15C4012324}"/>
              </a:ext>
            </a:extLst>
          </p:cNvPr>
          <p:cNvCxnSpPr>
            <a:cxnSpLocks/>
          </p:cNvCxnSpPr>
          <p:nvPr/>
        </p:nvCxnSpPr>
        <p:spPr>
          <a:xfrm>
            <a:off x="3963527" y="88900"/>
            <a:ext cx="0" cy="1560617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io-icon.png">
            <a:extLst>
              <a:ext uri="{FF2B5EF4-FFF2-40B4-BE49-F238E27FC236}">
                <a16:creationId xmlns:a16="http://schemas.microsoft.com/office/drawing/2014/main" id="{73889CAE-CB98-5A21-BD16-39D9F9411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57" y="311843"/>
            <a:ext cx="223533" cy="223533"/>
          </a:xfrm>
          <a:prstGeom prst="rect">
            <a:avLst/>
          </a:prstGeom>
        </p:spPr>
      </p:pic>
      <p:pic>
        <p:nvPicPr>
          <p:cNvPr id="21" name="Picture 20" descr="personality-icon.png">
            <a:extLst>
              <a:ext uri="{FF2B5EF4-FFF2-40B4-BE49-F238E27FC236}">
                <a16:creationId xmlns:a16="http://schemas.microsoft.com/office/drawing/2014/main" id="{14D4ACC9-802F-7204-5A23-AB4548347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39" y="298807"/>
            <a:ext cx="240427" cy="2404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A5A2FDF-8179-84FF-C6C9-E4A864CCE057}"/>
              </a:ext>
            </a:extLst>
          </p:cNvPr>
          <p:cNvSpPr txBox="1"/>
          <p:nvPr/>
        </p:nvSpPr>
        <p:spPr>
          <a:xfrm>
            <a:off x="2974381" y="19739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594031-B95F-BC0D-A401-B33ED4353129}"/>
              </a:ext>
            </a:extLst>
          </p:cNvPr>
          <p:cNvCxnSpPr>
            <a:cxnSpLocks/>
          </p:cNvCxnSpPr>
          <p:nvPr/>
        </p:nvCxnSpPr>
        <p:spPr>
          <a:xfrm flipH="1">
            <a:off x="2278528" y="3095950"/>
            <a:ext cx="6865200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B16EDF-ED02-7900-FC12-1EDCFEA56E1E}"/>
              </a:ext>
            </a:extLst>
          </p:cNvPr>
          <p:cNvCxnSpPr/>
          <p:nvPr/>
        </p:nvCxnSpPr>
        <p:spPr>
          <a:xfrm>
            <a:off x="4120256" y="2381676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08AA54-A44C-4CFE-0212-3BE6B3FB32AF}"/>
              </a:ext>
            </a:extLst>
          </p:cNvPr>
          <p:cNvCxnSpPr/>
          <p:nvPr/>
        </p:nvCxnSpPr>
        <p:spPr>
          <a:xfrm>
            <a:off x="4120256" y="2381676"/>
            <a:ext cx="615521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5FD803-EB71-4805-7563-665C8B7FCF0D}"/>
              </a:ext>
            </a:extLst>
          </p:cNvPr>
          <p:cNvCxnSpPr/>
          <p:nvPr/>
        </p:nvCxnSpPr>
        <p:spPr>
          <a:xfrm>
            <a:off x="4120256" y="2737222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F66147-DEEA-310A-FB52-61144E73CB1B}"/>
              </a:ext>
            </a:extLst>
          </p:cNvPr>
          <p:cNvCxnSpPr/>
          <p:nvPr/>
        </p:nvCxnSpPr>
        <p:spPr>
          <a:xfrm>
            <a:off x="4122091" y="2741547"/>
            <a:ext cx="376323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36AB0549-D760-E1E8-C140-CDD574504A9C}"/>
              </a:ext>
            </a:extLst>
          </p:cNvPr>
          <p:cNvSpPr/>
          <p:nvPr/>
        </p:nvSpPr>
        <p:spPr>
          <a:xfrm>
            <a:off x="4654433" y="2336846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2C0BC8-A952-B23B-A7EE-66BDE147CA07}"/>
              </a:ext>
            </a:extLst>
          </p:cNvPr>
          <p:cNvSpPr/>
          <p:nvPr/>
        </p:nvSpPr>
        <p:spPr>
          <a:xfrm>
            <a:off x="4433605" y="269163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4902338-592B-9813-BD20-01922033F6C7}"/>
              </a:ext>
            </a:extLst>
          </p:cNvPr>
          <p:cNvCxnSpPr/>
          <p:nvPr/>
        </p:nvCxnSpPr>
        <p:spPr>
          <a:xfrm>
            <a:off x="7409837" y="2379773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E04F37B-44E9-792D-D806-6E6F43F90E5C}"/>
              </a:ext>
            </a:extLst>
          </p:cNvPr>
          <p:cNvCxnSpPr/>
          <p:nvPr/>
        </p:nvCxnSpPr>
        <p:spPr>
          <a:xfrm>
            <a:off x="7409837" y="2379773"/>
            <a:ext cx="287565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42968FB-9571-4392-3A3E-46B5380BC994}"/>
              </a:ext>
            </a:extLst>
          </p:cNvPr>
          <p:cNvCxnSpPr/>
          <p:nvPr/>
        </p:nvCxnSpPr>
        <p:spPr>
          <a:xfrm>
            <a:off x="7409837" y="2731976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CFC1903-2965-2FA3-A5AB-D4C011731D7D}"/>
              </a:ext>
            </a:extLst>
          </p:cNvPr>
          <p:cNvCxnSpPr/>
          <p:nvPr/>
        </p:nvCxnSpPr>
        <p:spPr>
          <a:xfrm>
            <a:off x="7409837" y="2731976"/>
            <a:ext cx="704851" cy="5492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ACC9339A-048A-2F82-9220-761A62E18EE4}"/>
              </a:ext>
            </a:extLst>
          </p:cNvPr>
          <p:cNvSpPr/>
          <p:nvPr/>
        </p:nvSpPr>
        <p:spPr>
          <a:xfrm>
            <a:off x="7634428" y="232921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2726854-36DC-62B0-E473-B65F8036E772}"/>
              </a:ext>
            </a:extLst>
          </p:cNvPr>
          <p:cNvSpPr/>
          <p:nvPr/>
        </p:nvSpPr>
        <p:spPr>
          <a:xfrm>
            <a:off x="8065322" y="2687177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1192783-98F2-1EA7-B1B9-756C632B3C12}"/>
              </a:ext>
            </a:extLst>
          </p:cNvPr>
          <p:cNvSpPr txBox="1"/>
          <p:nvPr/>
        </p:nvSpPr>
        <p:spPr>
          <a:xfrm>
            <a:off x="2678729" y="2232520"/>
            <a:ext cx="136800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LEGAL STATUS &amp; WORK RIGHTS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5D218E-54F4-2F70-BBAA-000B89A40ACE}"/>
              </a:ext>
            </a:extLst>
          </p:cNvPr>
          <p:cNvSpPr txBox="1"/>
          <p:nvPr/>
        </p:nvSpPr>
        <p:spPr>
          <a:xfrm>
            <a:off x="2683265" y="2596144"/>
            <a:ext cx="1368000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EDUCATION &amp; CAREER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45FB4A-E225-6C0C-0193-5238522924D2}"/>
              </a:ext>
            </a:extLst>
          </p:cNvPr>
          <p:cNvSpPr txBox="1"/>
          <p:nvPr/>
        </p:nvSpPr>
        <p:spPr>
          <a:xfrm>
            <a:off x="5959874" y="2232520"/>
            <a:ext cx="1368000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FAMILY WELLBEING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A67D604-5952-ABB8-739E-6AB1993AAFDF}"/>
              </a:ext>
            </a:extLst>
          </p:cNvPr>
          <p:cNvSpPr txBox="1"/>
          <p:nvPr/>
        </p:nvSpPr>
        <p:spPr>
          <a:xfrm>
            <a:off x="5964346" y="2586047"/>
            <a:ext cx="136800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COMMUNITY INTEGRATION</a:t>
            </a:r>
          </a:p>
        </p:txBody>
      </p:sp>
      <p:pic>
        <p:nvPicPr>
          <p:cNvPr id="74" name="Picture 73" descr="motivations-icon.png">
            <a:extLst>
              <a:ext uri="{FF2B5EF4-FFF2-40B4-BE49-F238E27FC236}">
                <a16:creationId xmlns:a16="http://schemas.microsoft.com/office/drawing/2014/main" id="{4A563836-F1AC-A74A-47B1-7E6CC352E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58" y="1952555"/>
            <a:ext cx="158808" cy="23083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69C93981-45A4-F01F-39F8-891C10EA5DB8}"/>
              </a:ext>
            </a:extLst>
          </p:cNvPr>
          <p:cNvSpPr txBox="1"/>
          <p:nvPr/>
        </p:nvSpPr>
        <p:spPr>
          <a:xfrm>
            <a:off x="2585386" y="3646312"/>
            <a:ext cx="294893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EA2674-52B6-BB1A-3E57-2D2E74FF7B21}"/>
              </a:ext>
            </a:extLst>
          </p:cNvPr>
          <p:cNvSpPr txBox="1"/>
          <p:nvPr/>
        </p:nvSpPr>
        <p:spPr>
          <a:xfrm>
            <a:off x="2974381" y="338095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F9709A3-ED4D-7A82-9541-4054F97AD1FA}"/>
              </a:ext>
            </a:extLst>
          </p:cNvPr>
          <p:cNvCxnSpPr>
            <a:cxnSpLocks/>
          </p:cNvCxnSpPr>
          <p:nvPr/>
        </p:nvCxnSpPr>
        <p:spPr>
          <a:xfrm>
            <a:off x="5814102" y="3086115"/>
            <a:ext cx="17257" cy="376938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goals-icon.png">
            <a:extLst>
              <a:ext uri="{FF2B5EF4-FFF2-40B4-BE49-F238E27FC236}">
                <a16:creationId xmlns:a16="http://schemas.microsoft.com/office/drawing/2014/main" id="{7DC23B60-271E-D137-F746-D387684D0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39" y="3334951"/>
            <a:ext cx="240427" cy="24042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895BB4-11CA-1EB1-2F85-85984644A9C6}"/>
              </a:ext>
            </a:extLst>
          </p:cNvPr>
          <p:cNvSpPr txBox="1"/>
          <p:nvPr/>
        </p:nvSpPr>
        <p:spPr>
          <a:xfrm>
            <a:off x="6036320" y="3646312"/>
            <a:ext cx="294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5D825FE-B423-7E91-903D-336AE7B02B5C}"/>
              </a:ext>
            </a:extLst>
          </p:cNvPr>
          <p:cNvSpPr txBox="1"/>
          <p:nvPr/>
        </p:nvSpPr>
        <p:spPr>
          <a:xfrm>
            <a:off x="6420444" y="338095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Challenges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A0E3D0C-282A-9B8C-37F4-49EF00B0A24A}"/>
              </a:ext>
            </a:extLst>
          </p:cNvPr>
          <p:cNvCxnSpPr>
            <a:cxnSpLocks/>
          </p:cNvCxnSpPr>
          <p:nvPr/>
        </p:nvCxnSpPr>
        <p:spPr>
          <a:xfrm flipH="1">
            <a:off x="2278528" y="4987615"/>
            <a:ext cx="6865200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A58A56-A501-E4C3-481F-A09EB133B975}"/>
              </a:ext>
            </a:extLst>
          </p:cNvPr>
          <p:cNvSpPr txBox="1"/>
          <p:nvPr/>
        </p:nvSpPr>
        <p:spPr>
          <a:xfrm>
            <a:off x="4480069" y="3116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0E52CA3-F90F-39AB-4A31-C09EA2BA3AF7}"/>
              </a:ext>
            </a:extLst>
          </p:cNvPr>
          <p:cNvSpPr txBox="1"/>
          <p:nvPr/>
        </p:nvSpPr>
        <p:spPr>
          <a:xfrm>
            <a:off x="2590257" y="5537976"/>
            <a:ext cx="29489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7ECF230-C687-5206-6E97-196DEF804B66}"/>
              </a:ext>
            </a:extLst>
          </p:cNvPr>
          <p:cNvSpPr txBox="1"/>
          <p:nvPr/>
        </p:nvSpPr>
        <p:spPr>
          <a:xfrm>
            <a:off x="2974381" y="5272623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Needs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11D52B0-0F81-530C-55D6-9F107D79CC78}"/>
              </a:ext>
            </a:extLst>
          </p:cNvPr>
          <p:cNvSpPr txBox="1"/>
          <p:nvPr/>
        </p:nvSpPr>
        <p:spPr>
          <a:xfrm>
            <a:off x="6041191" y="5537976"/>
            <a:ext cx="294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58D2E7E-2EDE-96ED-0590-298DE5C2D6AF}"/>
              </a:ext>
            </a:extLst>
          </p:cNvPr>
          <p:cNvSpPr txBox="1"/>
          <p:nvPr/>
        </p:nvSpPr>
        <p:spPr>
          <a:xfrm>
            <a:off x="6425315" y="5272623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Pain Points</a:t>
            </a:r>
          </a:p>
        </p:txBody>
      </p:sp>
      <p:pic>
        <p:nvPicPr>
          <p:cNvPr id="144" name="Graphic 143" descr="Hurdle outline">
            <a:extLst>
              <a:ext uri="{FF2B5EF4-FFF2-40B4-BE49-F238E27FC236}">
                <a16:creationId xmlns:a16="http://schemas.microsoft.com/office/drawing/2014/main" id="{F05F2435-7A7E-803E-CB2A-734EB1862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4753" y="3336188"/>
            <a:ext cx="292864" cy="292864"/>
          </a:xfrm>
          <a:prstGeom prst="rect">
            <a:avLst/>
          </a:prstGeom>
        </p:spPr>
      </p:pic>
      <p:pic>
        <p:nvPicPr>
          <p:cNvPr id="146" name="Graphic 145" descr="Raised hand outline">
            <a:extLst>
              <a:ext uri="{FF2B5EF4-FFF2-40B4-BE49-F238E27FC236}">
                <a16:creationId xmlns:a16="http://schemas.microsoft.com/office/drawing/2014/main" id="{FC7F1509-1CE2-D64B-DA86-2A5353E94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0730" y="5245112"/>
            <a:ext cx="292864" cy="292864"/>
          </a:xfrm>
          <a:prstGeom prst="rect">
            <a:avLst/>
          </a:prstGeom>
        </p:spPr>
      </p:pic>
      <p:pic>
        <p:nvPicPr>
          <p:cNvPr id="148" name="Graphic 147" descr="Comment Heart Break outline">
            <a:extLst>
              <a:ext uri="{FF2B5EF4-FFF2-40B4-BE49-F238E27FC236}">
                <a16:creationId xmlns:a16="http://schemas.microsoft.com/office/drawing/2014/main" id="{20D42CF0-9170-F123-4B9B-B392784723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53" y="5246851"/>
            <a:ext cx="292864" cy="2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74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D61C-F43D-C48B-1E63-4FF5D7E69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2DC5B03D-F7A7-13DC-0863-623EDB0B35DE}"/>
              </a:ext>
            </a:extLst>
          </p:cNvPr>
          <p:cNvSpPr/>
          <p:nvPr/>
        </p:nvSpPr>
        <p:spPr>
          <a:xfrm>
            <a:off x="2346183" y="2504"/>
            <a:ext cx="6797545" cy="1647013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2" name="Picture 1" descr="iStock-905434454.jpg">
            <a:extLst>
              <a:ext uri="{FF2B5EF4-FFF2-40B4-BE49-F238E27FC236}">
                <a16:creationId xmlns:a16="http://schemas.microsoft.com/office/drawing/2014/main" id="{04504AB6-C22D-FBCE-E8C8-B6B60F01F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t="-168" r="51392" b="210"/>
          <a:stretch/>
        </p:blipFill>
        <p:spPr>
          <a:xfrm>
            <a:off x="-649" y="-15998"/>
            <a:ext cx="2346832" cy="687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CFD7DD-8563-845F-A097-169D90C77DDD}"/>
              </a:ext>
            </a:extLst>
          </p:cNvPr>
          <p:cNvSpPr/>
          <p:nvPr/>
        </p:nvSpPr>
        <p:spPr>
          <a:xfrm>
            <a:off x="0" y="3206780"/>
            <a:ext cx="2355709" cy="36589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D3DA6-F553-7156-51A7-A384678FB5B2}"/>
              </a:ext>
            </a:extLst>
          </p:cNvPr>
          <p:cNvSpPr txBox="1"/>
          <p:nvPr/>
        </p:nvSpPr>
        <p:spPr>
          <a:xfrm>
            <a:off x="-218697" y="4711788"/>
            <a:ext cx="279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[Name]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AFBCF-B2F6-758F-70E8-BA7BFD46660F}"/>
              </a:ext>
            </a:extLst>
          </p:cNvPr>
          <p:cNvSpPr txBox="1"/>
          <p:nvPr/>
        </p:nvSpPr>
        <p:spPr>
          <a:xfrm>
            <a:off x="387716" y="498350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[Age], [Gender]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1AF5D-47BF-E5AE-BC4E-B71A6E438353}"/>
              </a:ext>
            </a:extLst>
          </p:cNvPr>
          <p:cNvSpPr txBox="1"/>
          <p:nvPr/>
        </p:nvSpPr>
        <p:spPr>
          <a:xfrm>
            <a:off x="411009" y="5446301"/>
            <a:ext cx="1538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</a:rPr>
              <a:t>Asylum Seeker / Refugee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B674E8-F886-7FDD-72C1-23004BB882A6}"/>
              </a:ext>
            </a:extLst>
          </p:cNvPr>
          <p:cNvCxnSpPr/>
          <p:nvPr/>
        </p:nvCxnSpPr>
        <p:spPr>
          <a:xfrm>
            <a:off x="809918" y="5337869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ADCEAC2-DC44-B170-76CE-2249FB6F25B5}"/>
              </a:ext>
            </a:extLst>
          </p:cNvPr>
          <p:cNvSpPr txBox="1"/>
          <p:nvPr/>
        </p:nvSpPr>
        <p:spPr>
          <a:xfrm>
            <a:off x="252657" y="5855753"/>
            <a:ext cx="92011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 xx</a:t>
            </a:r>
          </a:p>
          <a:p>
            <a:pPr>
              <a:lnSpc>
                <a:spcPct val="11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mr-IN" sz="1000" baseline="30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C6D56-3DC0-C6E6-DDA2-1B946548948F}"/>
              </a:ext>
            </a:extLst>
          </p:cNvPr>
          <p:cNvSpPr txBox="1"/>
          <p:nvPr/>
        </p:nvSpPr>
        <p:spPr>
          <a:xfrm>
            <a:off x="1268379" y="5855753"/>
            <a:ext cx="1010150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Dependents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xx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FCC342-2B75-FE9B-8230-6FB8A732CF2B}"/>
              </a:ext>
            </a:extLst>
          </p:cNvPr>
          <p:cNvSpPr txBox="1"/>
          <p:nvPr/>
        </p:nvSpPr>
        <p:spPr>
          <a:xfrm>
            <a:off x="-1076240" y="104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16AB2-E536-E088-D7B0-D00A262B948E}"/>
              </a:ext>
            </a:extLst>
          </p:cNvPr>
          <p:cNvSpPr txBox="1"/>
          <p:nvPr/>
        </p:nvSpPr>
        <p:spPr>
          <a:xfrm>
            <a:off x="2974381" y="3084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FA86-D89B-9438-1B68-CE4A98DEF247}"/>
              </a:ext>
            </a:extLst>
          </p:cNvPr>
          <p:cNvSpPr txBox="1"/>
          <p:nvPr/>
        </p:nvSpPr>
        <p:spPr>
          <a:xfrm>
            <a:off x="4202724" y="604101"/>
            <a:ext cx="4650227" cy="23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A4C8C-E3A0-865D-B7BF-4150DCD6FDDD}"/>
              </a:ext>
            </a:extLst>
          </p:cNvPr>
          <p:cNvSpPr txBox="1"/>
          <p:nvPr/>
        </p:nvSpPr>
        <p:spPr>
          <a:xfrm>
            <a:off x="2543745" y="575004"/>
            <a:ext cx="1243917" cy="79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F17359-2136-EA55-BBEE-29172FD2DE8A}"/>
              </a:ext>
            </a:extLst>
          </p:cNvPr>
          <p:cNvCxnSpPr>
            <a:cxnSpLocks/>
          </p:cNvCxnSpPr>
          <p:nvPr/>
        </p:nvCxnSpPr>
        <p:spPr>
          <a:xfrm>
            <a:off x="3963527" y="88900"/>
            <a:ext cx="0" cy="1560617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io-icon.png">
            <a:extLst>
              <a:ext uri="{FF2B5EF4-FFF2-40B4-BE49-F238E27FC236}">
                <a16:creationId xmlns:a16="http://schemas.microsoft.com/office/drawing/2014/main" id="{01F76CEE-6E0A-553F-5681-C76181918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57" y="311843"/>
            <a:ext cx="223533" cy="223533"/>
          </a:xfrm>
          <a:prstGeom prst="rect">
            <a:avLst/>
          </a:prstGeom>
        </p:spPr>
      </p:pic>
      <p:pic>
        <p:nvPicPr>
          <p:cNvPr id="21" name="Picture 20" descr="personality-icon.png">
            <a:extLst>
              <a:ext uri="{FF2B5EF4-FFF2-40B4-BE49-F238E27FC236}">
                <a16:creationId xmlns:a16="http://schemas.microsoft.com/office/drawing/2014/main" id="{5C65B392-D8F7-3BC4-68D5-017AAD993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39" y="298807"/>
            <a:ext cx="240427" cy="2404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FB13D7-4098-5926-2A21-F09677C17518}"/>
              </a:ext>
            </a:extLst>
          </p:cNvPr>
          <p:cNvSpPr txBox="1"/>
          <p:nvPr/>
        </p:nvSpPr>
        <p:spPr>
          <a:xfrm>
            <a:off x="2974381" y="19739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6CC442-ABFD-23A0-A55F-F1BE91300AE5}"/>
              </a:ext>
            </a:extLst>
          </p:cNvPr>
          <p:cNvCxnSpPr>
            <a:cxnSpLocks/>
          </p:cNvCxnSpPr>
          <p:nvPr/>
        </p:nvCxnSpPr>
        <p:spPr>
          <a:xfrm flipH="1">
            <a:off x="2278528" y="3095950"/>
            <a:ext cx="6865200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99E7B7-DFB1-4515-037F-38311ECB9A02}"/>
              </a:ext>
            </a:extLst>
          </p:cNvPr>
          <p:cNvCxnSpPr/>
          <p:nvPr/>
        </p:nvCxnSpPr>
        <p:spPr>
          <a:xfrm>
            <a:off x="4120256" y="2381676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F63BE0-7B8F-53F8-12AB-EBBC7746D5B4}"/>
              </a:ext>
            </a:extLst>
          </p:cNvPr>
          <p:cNvCxnSpPr/>
          <p:nvPr/>
        </p:nvCxnSpPr>
        <p:spPr>
          <a:xfrm>
            <a:off x="4120256" y="2381676"/>
            <a:ext cx="615521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82D01A-8AB6-8BAB-E663-C5B9FF06E1EC}"/>
              </a:ext>
            </a:extLst>
          </p:cNvPr>
          <p:cNvCxnSpPr/>
          <p:nvPr/>
        </p:nvCxnSpPr>
        <p:spPr>
          <a:xfrm>
            <a:off x="4120256" y="2737222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0F244F-974E-8778-4BEF-B991B62828AB}"/>
              </a:ext>
            </a:extLst>
          </p:cNvPr>
          <p:cNvCxnSpPr/>
          <p:nvPr/>
        </p:nvCxnSpPr>
        <p:spPr>
          <a:xfrm>
            <a:off x="4122091" y="2741547"/>
            <a:ext cx="376323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051E6BAB-46EA-34BE-AA5B-2F48BA26350C}"/>
              </a:ext>
            </a:extLst>
          </p:cNvPr>
          <p:cNvSpPr/>
          <p:nvPr/>
        </p:nvSpPr>
        <p:spPr>
          <a:xfrm>
            <a:off x="4654433" y="2336846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3BB3987-95FE-7E57-8824-28924928B712}"/>
              </a:ext>
            </a:extLst>
          </p:cNvPr>
          <p:cNvSpPr/>
          <p:nvPr/>
        </p:nvSpPr>
        <p:spPr>
          <a:xfrm>
            <a:off x="4433605" y="269163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366F34D-BAA7-075A-CC0E-5640666B35F0}"/>
              </a:ext>
            </a:extLst>
          </p:cNvPr>
          <p:cNvCxnSpPr/>
          <p:nvPr/>
        </p:nvCxnSpPr>
        <p:spPr>
          <a:xfrm>
            <a:off x="7409837" y="2379773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04F2655-C4D6-7E54-6AF1-F6CC440267E6}"/>
              </a:ext>
            </a:extLst>
          </p:cNvPr>
          <p:cNvCxnSpPr/>
          <p:nvPr/>
        </p:nvCxnSpPr>
        <p:spPr>
          <a:xfrm>
            <a:off x="7409837" y="2379773"/>
            <a:ext cx="287565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4AEFEB3-AA5D-DD89-FD45-AF7C42D783BB}"/>
              </a:ext>
            </a:extLst>
          </p:cNvPr>
          <p:cNvCxnSpPr/>
          <p:nvPr/>
        </p:nvCxnSpPr>
        <p:spPr>
          <a:xfrm>
            <a:off x="7409837" y="2731976"/>
            <a:ext cx="1440000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60A1D-F420-B51C-442E-35EE89FC8BF8}"/>
              </a:ext>
            </a:extLst>
          </p:cNvPr>
          <p:cNvCxnSpPr/>
          <p:nvPr/>
        </p:nvCxnSpPr>
        <p:spPr>
          <a:xfrm>
            <a:off x="7409837" y="2731976"/>
            <a:ext cx="704851" cy="5492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C02FEC-BD24-4C35-BAD1-580EAC8EB2DA}"/>
              </a:ext>
            </a:extLst>
          </p:cNvPr>
          <p:cNvSpPr/>
          <p:nvPr/>
        </p:nvSpPr>
        <p:spPr>
          <a:xfrm>
            <a:off x="7634428" y="232921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A97AC9F-FD1C-41AC-F3C6-85D581C20FE9}"/>
              </a:ext>
            </a:extLst>
          </p:cNvPr>
          <p:cNvSpPr/>
          <p:nvPr/>
        </p:nvSpPr>
        <p:spPr>
          <a:xfrm>
            <a:off x="8065322" y="2687177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7C9DA9D-A637-6712-CF16-A544EFE92BA2}"/>
              </a:ext>
            </a:extLst>
          </p:cNvPr>
          <p:cNvSpPr txBox="1"/>
          <p:nvPr/>
        </p:nvSpPr>
        <p:spPr>
          <a:xfrm>
            <a:off x="2678729" y="2232520"/>
            <a:ext cx="136800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LEGAL STATUS &amp; WORK RIGHTS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3936B4-8244-D1A0-89AB-5180773E674B}"/>
              </a:ext>
            </a:extLst>
          </p:cNvPr>
          <p:cNvSpPr txBox="1"/>
          <p:nvPr/>
        </p:nvSpPr>
        <p:spPr>
          <a:xfrm>
            <a:off x="2683265" y="2596144"/>
            <a:ext cx="1368000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EDUCATION &amp; CAREER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E2DF42-F200-81EF-5F8F-7EBCA3CC140A}"/>
              </a:ext>
            </a:extLst>
          </p:cNvPr>
          <p:cNvSpPr txBox="1"/>
          <p:nvPr/>
        </p:nvSpPr>
        <p:spPr>
          <a:xfrm>
            <a:off x="5959874" y="2232520"/>
            <a:ext cx="1368000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FAMILY WELLBEING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499E1B-0AFB-39D5-1FCD-DA73E2863A58}"/>
              </a:ext>
            </a:extLst>
          </p:cNvPr>
          <p:cNvSpPr txBox="1"/>
          <p:nvPr/>
        </p:nvSpPr>
        <p:spPr>
          <a:xfrm>
            <a:off x="5964346" y="2586047"/>
            <a:ext cx="136800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COMMUNITY INTEGRATION</a:t>
            </a:r>
          </a:p>
        </p:txBody>
      </p:sp>
      <p:pic>
        <p:nvPicPr>
          <p:cNvPr id="74" name="Picture 73" descr="motivations-icon.png">
            <a:extLst>
              <a:ext uri="{FF2B5EF4-FFF2-40B4-BE49-F238E27FC236}">
                <a16:creationId xmlns:a16="http://schemas.microsoft.com/office/drawing/2014/main" id="{2B7F053A-F2FB-8948-8D89-654551019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58" y="1952555"/>
            <a:ext cx="158808" cy="23083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3631700-6521-AACB-22BC-6FDBEFC0C5F3}"/>
              </a:ext>
            </a:extLst>
          </p:cNvPr>
          <p:cNvSpPr txBox="1"/>
          <p:nvPr/>
        </p:nvSpPr>
        <p:spPr>
          <a:xfrm>
            <a:off x="2585386" y="3646312"/>
            <a:ext cx="294893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0E7051E-2388-642C-6710-50141F6DBBFE}"/>
              </a:ext>
            </a:extLst>
          </p:cNvPr>
          <p:cNvSpPr txBox="1"/>
          <p:nvPr/>
        </p:nvSpPr>
        <p:spPr>
          <a:xfrm>
            <a:off x="2974381" y="338095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D37C142-12F1-7C64-082B-702825FA9F46}"/>
              </a:ext>
            </a:extLst>
          </p:cNvPr>
          <p:cNvCxnSpPr>
            <a:cxnSpLocks/>
          </p:cNvCxnSpPr>
          <p:nvPr/>
        </p:nvCxnSpPr>
        <p:spPr>
          <a:xfrm>
            <a:off x="5814102" y="3086115"/>
            <a:ext cx="17257" cy="376938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goals-icon.png">
            <a:extLst>
              <a:ext uri="{FF2B5EF4-FFF2-40B4-BE49-F238E27FC236}">
                <a16:creationId xmlns:a16="http://schemas.microsoft.com/office/drawing/2014/main" id="{BF8A9A92-003D-394C-F72D-B34B0D910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39" y="3334951"/>
            <a:ext cx="240427" cy="24042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6A0CC448-6C48-61B7-DC89-B23BF9F8198B}"/>
              </a:ext>
            </a:extLst>
          </p:cNvPr>
          <p:cNvSpPr txBox="1"/>
          <p:nvPr/>
        </p:nvSpPr>
        <p:spPr>
          <a:xfrm>
            <a:off x="6036320" y="3646312"/>
            <a:ext cx="294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A369B55-9450-43C1-3A0F-A3A7C353EB8E}"/>
              </a:ext>
            </a:extLst>
          </p:cNvPr>
          <p:cNvSpPr txBox="1"/>
          <p:nvPr/>
        </p:nvSpPr>
        <p:spPr>
          <a:xfrm>
            <a:off x="6420444" y="338095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Challenges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1876B0B-82CC-EFE3-D91D-CF80F04837B3}"/>
              </a:ext>
            </a:extLst>
          </p:cNvPr>
          <p:cNvCxnSpPr>
            <a:cxnSpLocks/>
          </p:cNvCxnSpPr>
          <p:nvPr/>
        </p:nvCxnSpPr>
        <p:spPr>
          <a:xfrm flipH="1">
            <a:off x="2278528" y="4987615"/>
            <a:ext cx="6865200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F04476E-0755-A710-DA95-362DFD485952}"/>
              </a:ext>
            </a:extLst>
          </p:cNvPr>
          <p:cNvSpPr txBox="1"/>
          <p:nvPr/>
        </p:nvSpPr>
        <p:spPr>
          <a:xfrm>
            <a:off x="4480069" y="3116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300E16E-DC15-18CE-6FA8-D69216D395D3}"/>
              </a:ext>
            </a:extLst>
          </p:cNvPr>
          <p:cNvSpPr txBox="1"/>
          <p:nvPr/>
        </p:nvSpPr>
        <p:spPr>
          <a:xfrm>
            <a:off x="2590257" y="5537976"/>
            <a:ext cx="29489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F08906F-BBDA-4CED-F89D-1EC8690EA641}"/>
              </a:ext>
            </a:extLst>
          </p:cNvPr>
          <p:cNvSpPr txBox="1"/>
          <p:nvPr/>
        </p:nvSpPr>
        <p:spPr>
          <a:xfrm>
            <a:off x="2974381" y="5272623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Needs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74E227F-684D-7201-243B-99520A25B5E0}"/>
              </a:ext>
            </a:extLst>
          </p:cNvPr>
          <p:cNvSpPr txBox="1"/>
          <p:nvPr/>
        </p:nvSpPr>
        <p:spPr>
          <a:xfrm>
            <a:off x="6041191" y="5537976"/>
            <a:ext cx="294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</a:t>
            </a:r>
          </a:p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A0FFF31-BB71-9ECC-C818-7C7A3F99931C}"/>
              </a:ext>
            </a:extLst>
          </p:cNvPr>
          <p:cNvSpPr txBox="1"/>
          <p:nvPr/>
        </p:nvSpPr>
        <p:spPr>
          <a:xfrm>
            <a:off x="6425315" y="5272623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Pain Points</a:t>
            </a:r>
          </a:p>
        </p:txBody>
      </p:sp>
      <p:pic>
        <p:nvPicPr>
          <p:cNvPr id="144" name="Graphic 143" descr="Hurdle outline">
            <a:extLst>
              <a:ext uri="{FF2B5EF4-FFF2-40B4-BE49-F238E27FC236}">
                <a16:creationId xmlns:a16="http://schemas.microsoft.com/office/drawing/2014/main" id="{223D36FD-E02D-900A-843F-F2E2203712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4753" y="3336188"/>
            <a:ext cx="292864" cy="292864"/>
          </a:xfrm>
          <a:prstGeom prst="rect">
            <a:avLst/>
          </a:prstGeom>
        </p:spPr>
      </p:pic>
      <p:pic>
        <p:nvPicPr>
          <p:cNvPr id="146" name="Graphic 145" descr="Raised hand outline">
            <a:extLst>
              <a:ext uri="{FF2B5EF4-FFF2-40B4-BE49-F238E27FC236}">
                <a16:creationId xmlns:a16="http://schemas.microsoft.com/office/drawing/2014/main" id="{430BCF14-24C9-D36D-5A10-C4ED1DFA2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0730" y="5245112"/>
            <a:ext cx="292864" cy="292864"/>
          </a:xfrm>
          <a:prstGeom prst="rect">
            <a:avLst/>
          </a:prstGeom>
        </p:spPr>
      </p:pic>
      <p:pic>
        <p:nvPicPr>
          <p:cNvPr id="148" name="Graphic 147" descr="Comment Heart Break outline">
            <a:extLst>
              <a:ext uri="{FF2B5EF4-FFF2-40B4-BE49-F238E27FC236}">
                <a16:creationId xmlns:a16="http://schemas.microsoft.com/office/drawing/2014/main" id="{5655D9E5-6B87-4148-934B-B1AAC63DF6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753" y="5246851"/>
            <a:ext cx="292864" cy="2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30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290</Words>
  <Application>Microsoft Office PowerPoint</Application>
  <PresentationFormat>On-screen Show (4:3)</PresentationFormat>
  <Paragraphs>175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</dc:creator>
  <cp:lastModifiedBy>Wilson Wong</cp:lastModifiedBy>
  <cp:revision>52</cp:revision>
  <dcterms:created xsi:type="dcterms:W3CDTF">2017-06-29T07:13:46Z</dcterms:created>
  <dcterms:modified xsi:type="dcterms:W3CDTF">2025-03-15T05:50:54Z</dcterms:modified>
</cp:coreProperties>
</file>